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notesMasterIdLst>
    <p:notesMasterId r:id="rId17"/>
  </p:notesMasterIdLst>
  <p:handoutMasterIdLst>
    <p:handoutMasterId r:id="rId18"/>
  </p:handoutMasterIdLst>
  <p:sldIdLst>
    <p:sldId id="323" r:id="rId2"/>
    <p:sldId id="316" r:id="rId3"/>
    <p:sldId id="265" r:id="rId4"/>
    <p:sldId id="360" r:id="rId5"/>
    <p:sldId id="267" r:id="rId6"/>
    <p:sldId id="346" r:id="rId7"/>
    <p:sldId id="269" r:id="rId8"/>
    <p:sldId id="270" r:id="rId9"/>
    <p:sldId id="271" r:id="rId10"/>
    <p:sldId id="263" r:id="rId11"/>
    <p:sldId id="275" r:id="rId12"/>
    <p:sldId id="276" r:id="rId13"/>
    <p:sldId id="277" r:id="rId14"/>
    <p:sldId id="278" r:id="rId15"/>
    <p:sldId id="383" r:id="rId16"/>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AC57"/>
    <a:srgbClr val="003399"/>
    <a:srgbClr val="DF5327"/>
    <a:srgbClr val="0058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75698" autoAdjust="0"/>
  </p:normalViewPr>
  <p:slideViewPr>
    <p:cSldViewPr snapToGrid="0">
      <p:cViewPr varScale="1">
        <p:scale>
          <a:sx n="62" d="100"/>
          <a:sy n="62" d="100"/>
        </p:scale>
        <p:origin x="1411" y="53"/>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61" d="100"/>
          <a:sy n="61" d="100"/>
        </p:scale>
        <p:origin x="292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81013"/>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81013"/>
          </a:xfrm>
          <a:prstGeom prst="rect">
            <a:avLst/>
          </a:prstGeom>
        </p:spPr>
        <p:txBody>
          <a:bodyPr vert="horz" lIns="91427" tIns="45714" rIns="91427" bIns="45714" rtlCol="0"/>
          <a:lstStyle>
            <a:lvl1pPr algn="r">
              <a:defRPr sz="1200"/>
            </a:lvl1pPr>
          </a:lstStyle>
          <a:p>
            <a:fld id="{00730DD0-CD21-452F-9824-DCD9E6884C2C}" type="datetimeFigureOut">
              <a:rPr lang="en-US" smtClean="0"/>
              <a:t>1/24/2023</a:t>
            </a:fld>
            <a:endParaRPr lang="en-US"/>
          </a:p>
        </p:txBody>
      </p:sp>
      <p:sp>
        <p:nvSpPr>
          <p:cNvPr id="4" name="Footer Placeholder 3"/>
          <p:cNvSpPr>
            <a:spLocks noGrp="1"/>
          </p:cNvSpPr>
          <p:nvPr>
            <p:ph type="ftr" sz="quarter" idx="2"/>
          </p:nvPr>
        </p:nvSpPr>
        <p:spPr>
          <a:xfrm>
            <a:off x="1" y="9120188"/>
            <a:ext cx="3170238" cy="481012"/>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27" tIns="45714" rIns="91427" bIns="45714" rtlCol="0" anchor="b"/>
          <a:lstStyle>
            <a:lvl1pPr algn="r">
              <a:defRPr sz="1200"/>
            </a:lvl1pPr>
          </a:lstStyle>
          <a:p>
            <a:fld id="{D6B95600-42BD-4B82-AC04-505C8EB89448}" type="slidenum">
              <a:rPr lang="en-US" smtClean="0"/>
              <a:t>‹#›</a:t>
            </a:fld>
            <a:endParaRPr lang="en-US"/>
          </a:p>
        </p:txBody>
      </p:sp>
    </p:spTree>
    <p:extLst>
      <p:ext uri="{BB962C8B-B14F-4D97-AF65-F5344CB8AC3E}">
        <p14:creationId xmlns:p14="http://schemas.microsoft.com/office/powerpoint/2010/main" val="22504115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1727"/>
          </a:xfrm>
          <a:prstGeom prst="rect">
            <a:avLst/>
          </a:prstGeom>
        </p:spPr>
        <p:txBody>
          <a:bodyPr vert="horz" lIns="96639" tIns="48320" rIns="96639" bIns="48320" rtlCol="0"/>
          <a:lstStyle>
            <a:lvl1pPr algn="l">
              <a:defRPr sz="1200"/>
            </a:lvl1pPr>
          </a:lstStyle>
          <a:p>
            <a:endParaRPr lang="en-US"/>
          </a:p>
        </p:txBody>
      </p:sp>
      <p:sp>
        <p:nvSpPr>
          <p:cNvPr id="3" name="Date Placeholder 2"/>
          <p:cNvSpPr>
            <a:spLocks noGrp="1"/>
          </p:cNvSpPr>
          <p:nvPr>
            <p:ph type="dt" idx="1"/>
          </p:nvPr>
        </p:nvSpPr>
        <p:spPr>
          <a:xfrm>
            <a:off x="4143587" y="1"/>
            <a:ext cx="3169920" cy="481727"/>
          </a:xfrm>
          <a:prstGeom prst="rect">
            <a:avLst/>
          </a:prstGeom>
        </p:spPr>
        <p:txBody>
          <a:bodyPr vert="horz" lIns="96639" tIns="48320" rIns="96639" bIns="48320" rtlCol="0"/>
          <a:lstStyle>
            <a:lvl1pPr algn="r">
              <a:defRPr sz="1200"/>
            </a:lvl1pPr>
          </a:lstStyle>
          <a:p>
            <a:fld id="{059B3AF7-ECC0-43BC-8833-8BAE58630D23}" type="datetimeFigureOut">
              <a:rPr lang="en-US" smtClean="0"/>
              <a:t>1/24/2023</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39" tIns="48320" rIns="96639" bIns="48320"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39" tIns="48320" rIns="96639" bIns="483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6"/>
            <a:ext cx="3169920" cy="481726"/>
          </a:xfrm>
          <a:prstGeom prst="rect">
            <a:avLst/>
          </a:prstGeom>
        </p:spPr>
        <p:txBody>
          <a:bodyPr vert="horz" lIns="96639" tIns="48320" rIns="96639" bIns="48320"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6"/>
            <a:ext cx="3169920" cy="481726"/>
          </a:xfrm>
          <a:prstGeom prst="rect">
            <a:avLst/>
          </a:prstGeom>
        </p:spPr>
        <p:txBody>
          <a:bodyPr vert="horz" lIns="96639" tIns="48320" rIns="96639" bIns="48320" rtlCol="0" anchor="b"/>
          <a:lstStyle>
            <a:lvl1pPr algn="r">
              <a:defRPr sz="1200"/>
            </a:lvl1pPr>
          </a:lstStyle>
          <a:p>
            <a:fld id="{EF41309F-33E4-4E8D-ADAD-F1CE2F22C66D}" type="slidenum">
              <a:rPr lang="en-US" smtClean="0"/>
              <a:t>‹#›</a:t>
            </a:fld>
            <a:endParaRPr lang="en-US"/>
          </a:p>
        </p:txBody>
      </p:sp>
    </p:spTree>
    <p:extLst>
      <p:ext uri="{BB962C8B-B14F-4D97-AF65-F5344CB8AC3E}">
        <p14:creationId xmlns:p14="http://schemas.microsoft.com/office/powerpoint/2010/main" val="256101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672536" y="3659120"/>
            <a:ext cx="5852160" cy="2577444"/>
          </a:xfrm>
        </p:spPr>
        <p:txBody>
          <a:bodyPr/>
          <a:lstStyle/>
          <a:p>
            <a:endParaRPr lang="en-US"/>
          </a:p>
          <a:p>
            <a:r>
              <a:rPr lang="en-US"/>
              <a:t>Marion/Cindy </a:t>
            </a:r>
            <a:r>
              <a:rPr lang="en-US" dirty="0"/>
              <a:t>to introduce Richard.</a:t>
            </a:r>
          </a:p>
        </p:txBody>
      </p:sp>
      <p:sp>
        <p:nvSpPr>
          <p:cNvPr id="4" name="Slide Number Placeholder 3"/>
          <p:cNvSpPr>
            <a:spLocks noGrp="1"/>
          </p:cNvSpPr>
          <p:nvPr>
            <p:ph type="sldNum" sz="quarter" idx="10"/>
          </p:nvPr>
        </p:nvSpPr>
        <p:spPr/>
        <p:txBody>
          <a:bodyPr/>
          <a:lstStyle/>
          <a:p>
            <a:fld id="{EF41309F-33E4-4E8D-ADAD-F1CE2F22C66D}" type="slidenum">
              <a:rPr lang="en-US" smtClean="0"/>
              <a:t>1</a:t>
            </a:fld>
            <a:endParaRPr lang="en-US"/>
          </a:p>
        </p:txBody>
      </p:sp>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2161905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Transition</a:t>
            </a:r>
            <a:r>
              <a:rPr lang="en-US" baseline="0" dirty="0"/>
              <a:t> to Staff Presentations</a:t>
            </a:r>
            <a:endParaRPr lang="en-US" dirty="0"/>
          </a:p>
          <a:p>
            <a:endParaRPr lang="en-US" dirty="0"/>
          </a:p>
          <a:p>
            <a:endParaRPr lang="en-US" dirty="0"/>
          </a:p>
          <a:p>
            <a:r>
              <a:rPr lang="en-US" dirty="0"/>
              <a:t>Cindy/Marion to thank Richard for presenting and to introduce our first presenter.</a:t>
            </a:r>
          </a:p>
          <a:p>
            <a:endParaRPr lang="en-US" dirty="0"/>
          </a:p>
          <a:p>
            <a:endParaRPr lang="en-US" dirty="0"/>
          </a:p>
        </p:txBody>
      </p:sp>
      <p:sp>
        <p:nvSpPr>
          <p:cNvPr id="4" name="Slide Number Placeholder 3"/>
          <p:cNvSpPr>
            <a:spLocks noGrp="1"/>
          </p:cNvSpPr>
          <p:nvPr>
            <p:ph type="sldNum" sz="quarter" idx="10"/>
          </p:nvPr>
        </p:nvSpPr>
        <p:spPr/>
        <p:txBody>
          <a:bodyPr/>
          <a:lstStyle/>
          <a:p>
            <a:fld id="{EF41309F-33E4-4E8D-ADAD-F1CE2F22C66D}" type="slidenum">
              <a:rPr lang="en-US" smtClean="0"/>
              <a:t>15</a:t>
            </a:fld>
            <a:endParaRPr lang="en-US"/>
          </a:p>
        </p:txBody>
      </p:sp>
    </p:spTree>
    <p:extLst>
      <p:ext uri="{BB962C8B-B14F-4D97-AF65-F5344CB8AC3E}">
        <p14:creationId xmlns:p14="http://schemas.microsoft.com/office/powerpoint/2010/main" val="2756496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Share info about where we started,</a:t>
            </a:r>
            <a:r>
              <a:rPr lang="en-US" baseline="0" dirty="0"/>
              <a:t> </a:t>
            </a:r>
            <a:r>
              <a:rPr lang="en-US" dirty="0"/>
              <a:t> the history of the organization,</a:t>
            </a:r>
            <a:r>
              <a:rPr lang="en-US" baseline="0" dirty="0"/>
              <a:t> </a:t>
            </a:r>
            <a:r>
              <a:rPr lang="en-US" dirty="0"/>
              <a:t>how we joined forces with two other orgs to form Center For Family Services. </a:t>
            </a:r>
          </a:p>
          <a:p>
            <a:endParaRPr lang="en-US" dirty="0"/>
          </a:p>
          <a:p>
            <a:r>
              <a:rPr lang="en-US" dirty="0"/>
              <a:t>Highlight how far we have come as an organization. Share that we were once like FSA.</a:t>
            </a:r>
          </a:p>
          <a:p>
            <a:endParaRPr lang="en-US" dirty="0"/>
          </a:p>
          <a:p>
            <a:r>
              <a:rPr lang="en-US" dirty="0"/>
              <a:t>Share a memory of the 2000 merger.</a:t>
            </a:r>
          </a:p>
          <a:p>
            <a:endParaRPr lang="en-US" dirty="0"/>
          </a:p>
          <a:p>
            <a:r>
              <a:rPr lang="en-US" dirty="0"/>
              <a:t>Share how we were once the same size as FSA....what it was like to have a staff of 50/100 people.... that many of our staff enjoy remembering those days! This may help to bridge the gap…create a sense of commonality. </a:t>
            </a:r>
          </a:p>
          <a:p>
            <a:endParaRPr lang="en-US" dirty="0"/>
          </a:p>
          <a:p>
            <a:r>
              <a:rPr lang="en-US" dirty="0"/>
              <a:t>Share info on our re</a:t>
            </a:r>
            <a:r>
              <a:rPr lang="en-US" baseline="0" dirty="0"/>
              <a:t>putation in the community and how </a:t>
            </a:r>
            <a:r>
              <a:rPr lang="en-US" dirty="0" err="1"/>
              <a:t>how</a:t>
            </a:r>
            <a:r>
              <a:rPr lang="en-US" dirty="0"/>
              <a:t> we g</a:t>
            </a:r>
            <a:r>
              <a:rPr lang="en-US" baseline="0" dirty="0"/>
              <a:t>ain the trust of those we serve.</a:t>
            </a:r>
          </a:p>
          <a:p>
            <a:endParaRPr lang="en-US" baseline="0" dirty="0"/>
          </a:p>
          <a:p>
            <a:r>
              <a:rPr lang="en-US" dirty="0"/>
              <a:t>T</a:t>
            </a:r>
            <a:r>
              <a:rPr lang="en-US" baseline="0" dirty="0"/>
              <a:t>ouch on improvements – that we’re constantly improving what we do and how we do it. One of our greatest strengths is our fearlessness.</a:t>
            </a:r>
            <a:r>
              <a:rPr lang="en-US" dirty="0"/>
              <a:t> We are not afraid to shy away from difficult work.</a:t>
            </a:r>
            <a:endParaRPr lang="en-US" baseline="0" dirty="0"/>
          </a:p>
          <a:p>
            <a:endParaRPr lang="en-US" dirty="0"/>
          </a:p>
        </p:txBody>
      </p:sp>
      <p:sp>
        <p:nvSpPr>
          <p:cNvPr id="4" name="Slide Number Placeholder 3"/>
          <p:cNvSpPr>
            <a:spLocks noGrp="1"/>
          </p:cNvSpPr>
          <p:nvPr>
            <p:ph type="sldNum" sz="quarter" idx="10"/>
          </p:nvPr>
        </p:nvSpPr>
        <p:spPr/>
        <p:txBody>
          <a:bodyPr/>
          <a:lstStyle/>
          <a:p>
            <a:fld id="{EF41309F-33E4-4E8D-ADAD-F1CE2F22C66D}" type="slidenum">
              <a:rPr lang="en-US" smtClean="0"/>
              <a:t>2</a:t>
            </a:fld>
            <a:endParaRPr lang="en-US"/>
          </a:p>
        </p:txBody>
      </p:sp>
    </p:spTree>
    <p:extLst>
      <p:ext uri="{BB962C8B-B14F-4D97-AF65-F5344CB8AC3E}">
        <p14:creationId xmlns:p14="http://schemas.microsoft.com/office/powerpoint/2010/main" val="1088150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Center For Family Services has over</a:t>
            </a:r>
            <a:r>
              <a:rPr lang="en-US" baseline="0" dirty="0"/>
              <a:t> 80</a:t>
            </a:r>
            <a:r>
              <a:rPr lang="en-US" dirty="0"/>
              <a:t> locations across New Jersey</a:t>
            </a:r>
            <a:r>
              <a:rPr lang="en-US" baseline="0" dirty="0"/>
              <a:t> and provides services in Atlantic, Burlington, Camden, Cape May, Cumberland, Essex, Gloucester, Morris, Ocean, Passaic, Salem, and Sussex counties</a:t>
            </a:r>
            <a:endParaRPr lang="en-US" dirty="0"/>
          </a:p>
        </p:txBody>
      </p:sp>
      <p:sp>
        <p:nvSpPr>
          <p:cNvPr id="4" name="Slide Number Placeholder 3"/>
          <p:cNvSpPr>
            <a:spLocks noGrp="1"/>
          </p:cNvSpPr>
          <p:nvPr>
            <p:ph type="sldNum" sz="quarter" idx="10"/>
          </p:nvPr>
        </p:nvSpPr>
        <p:spPr/>
        <p:txBody>
          <a:bodyPr/>
          <a:lstStyle/>
          <a:p>
            <a:fld id="{EF41309F-33E4-4E8D-ADAD-F1CE2F22C66D}" type="slidenum">
              <a:rPr lang="en-US" smtClean="0"/>
              <a:t>3</a:t>
            </a:fld>
            <a:endParaRPr lang="en-US"/>
          </a:p>
        </p:txBody>
      </p:sp>
    </p:spTree>
    <p:extLst>
      <p:ext uri="{BB962C8B-B14F-4D97-AF65-F5344CB8AC3E}">
        <p14:creationId xmlns:p14="http://schemas.microsoft.com/office/powerpoint/2010/main" val="1671107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753587" y="4648979"/>
            <a:ext cx="5852160" cy="3780473"/>
          </a:xfrm>
        </p:spPr>
        <p:txBody>
          <a:bodyPr/>
          <a:lstStyle/>
          <a:p>
            <a:endParaRPr lang="en-US" dirty="0"/>
          </a:p>
          <a:p>
            <a:r>
              <a:rPr lang="en-US" dirty="0"/>
              <a:t>As an organization, we rally around a common goal in changing and strengthening lives. Together we bring our talents, knowledge, experiences, and expertise to provide life-changing services to our community.</a:t>
            </a:r>
          </a:p>
          <a:p>
            <a:endParaRPr lang="en-US" dirty="0"/>
          </a:p>
        </p:txBody>
      </p:sp>
      <p:sp>
        <p:nvSpPr>
          <p:cNvPr id="4" name="Slide Number Placeholder 3"/>
          <p:cNvSpPr>
            <a:spLocks noGrp="1"/>
          </p:cNvSpPr>
          <p:nvPr>
            <p:ph type="sldNum" sz="quarter" idx="10"/>
          </p:nvPr>
        </p:nvSpPr>
        <p:spPr/>
        <p:txBody>
          <a:bodyPr/>
          <a:lstStyle/>
          <a:p>
            <a:fld id="{EF41309F-33E4-4E8D-ADAD-F1CE2F22C66D}" type="slidenum">
              <a:rPr lang="en-US" smtClean="0"/>
              <a:t>4</a:t>
            </a:fld>
            <a:endParaRPr lang="en-US"/>
          </a:p>
        </p:txBody>
      </p:sp>
      <p:sp>
        <p:nvSpPr>
          <p:cNvPr id="2" name="Slide Image Placeholder 1"/>
          <p:cNvSpPr>
            <a:spLocks noGrp="1" noRot="1" noChangeAspect="1"/>
          </p:cNvSpPr>
          <p:nvPr>
            <p:ph type="sldImg"/>
          </p:nvPr>
        </p:nvSpPr>
        <p:spPr>
          <a:xfrm>
            <a:off x="714375" y="1063625"/>
            <a:ext cx="5761038" cy="3240088"/>
          </a:xfrm>
        </p:spPr>
      </p:sp>
    </p:spTree>
    <p:extLst>
      <p:ext uri="{BB962C8B-B14F-4D97-AF65-F5344CB8AC3E}">
        <p14:creationId xmlns:p14="http://schemas.microsoft.com/office/powerpoint/2010/main" val="871416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749575" y="3956902"/>
            <a:ext cx="5852160" cy="4823226"/>
          </a:xfrm>
        </p:spPr>
        <p:txBody>
          <a:bodyPr/>
          <a:lstStyle/>
          <a:p>
            <a:endParaRPr lang="en-US" baseline="0" dirty="0"/>
          </a:p>
        </p:txBody>
      </p:sp>
      <p:sp>
        <p:nvSpPr>
          <p:cNvPr id="4" name="Slide Number Placeholder 3"/>
          <p:cNvSpPr>
            <a:spLocks noGrp="1"/>
          </p:cNvSpPr>
          <p:nvPr>
            <p:ph type="sldNum" sz="quarter" idx="10"/>
          </p:nvPr>
        </p:nvSpPr>
        <p:spPr/>
        <p:txBody>
          <a:bodyPr/>
          <a:lstStyle/>
          <a:p>
            <a:fld id="{EF41309F-33E4-4E8D-ADAD-F1CE2F22C66D}" type="slidenum">
              <a:rPr lang="en-US" smtClean="0"/>
              <a:t>5</a:t>
            </a:fld>
            <a:endParaRPr lang="en-US"/>
          </a:p>
        </p:txBody>
      </p:sp>
      <p:sp>
        <p:nvSpPr>
          <p:cNvPr id="2" name="Slide Image Placeholder 1"/>
          <p:cNvSpPr>
            <a:spLocks noGrp="1" noRot="1" noChangeAspect="1"/>
          </p:cNvSpPr>
          <p:nvPr>
            <p:ph type="sldImg"/>
          </p:nvPr>
        </p:nvSpPr>
        <p:spPr>
          <a:xfrm>
            <a:off x="777875" y="377825"/>
            <a:ext cx="5761038" cy="3240088"/>
          </a:xfrm>
        </p:spPr>
      </p:sp>
    </p:spTree>
    <p:extLst>
      <p:ext uri="{BB962C8B-B14F-4D97-AF65-F5344CB8AC3E}">
        <p14:creationId xmlns:p14="http://schemas.microsoft.com/office/powerpoint/2010/main" val="2119325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Through more than 70 programs, the</a:t>
            </a:r>
            <a:r>
              <a:rPr lang="en-US" baseline="0" dirty="0"/>
              <a:t> Center For Family Services’</a:t>
            </a:r>
            <a:r>
              <a:rPr lang="en-US" dirty="0"/>
              <a:t> network of 1000+ staff works closely with individuals and families to develop solutions to difficulties they may be facing and create paths for greater self-sufficiency.</a:t>
            </a:r>
          </a:p>
          <a:p>
            <a:endParaRPr lang="en-US" dirty="0"/>
          </a:p>
          <a:p>
            <a:r>
              <a:rPr lang="en-US" dirty="0"/>
              <a:t>8 Areas of Service -- Our comprehensive continuum of care includes: Community Connections, Counseling &amp; Behavioral Health, Early Childhood Education, Family Support &amp; Prevention, Safe &amp; Supportive Housing, Substance Abuse Services, Victim &amp; Trauma Services, and Workforce Development.</a:t>
            </a:r>
          </a:p>
          <a:p>
            <a:endParaRPr lang="en-US" dirty="0"/>
          </a:p>
          <a:p>
            <a:r>
              <a:rPr lang="en-US" dirty="0"/>
              <a:t>Through these services we are changing lives.</a:t>
            </a:r>
          </a:p>
          <a:p>
            <a:endParaRPr lang="en-US" dirty="0"/>
          </a:p>
        </p:txBody>
      </p:sp>
      <p:sp>
        <p:nvSpPr>
          <p:cNvPr id="4" name="Slide Number Placeholder 3"/>
          <p:cNvSpPr>
            <a:spLocks noGrp="1"/>
          </p:cNvSpPr>
          <p:nvPr>
            <p:ph type="sldNum" sz="quarter" idx="10"/>
          </p:nvPr>
        </p:nvSpPr>
        <p:spPr/>
        <p:txBody>
          <a:bodyPr/>
          <a:lstStyle/>
          <a:p>
            <a:fld id="{EF41309F-33E4-4E8D-ADAD-F1CE2F22C66D}" type="slidenum">
              <a:rPr lang="en-US" smtClean="0"/>
              <a:t>6</a:t>
            </a:fld>
            <a:endParaRPr lang="en-US"/>
          </a:p>
        </p:txBody>
      </p:sp>
    </p:spTree>
    <p:extLst>
      <p:ext uri="{BB962C8B-B14F-4D97-AF65-F5344CB8AC3E}">
        <p14:creationId xmlns:p14="http://schemas.microsoft.com/office/powerpoint/2010/main" val="23516085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754338" y="4121789"/>
            <a:ext cx="5852160" cy="4838786"/>
          </a:xfrm>
        </p:spPr>
        <p:txBody>
          <a:bodyPr/>
          <a:lstStyle/>
          <a:p>
            <a:r>
              <a:rPr lang="en-US" b="1" dirty="0"/>
              <a:t> </a:t>
            </a:r>
            <a:endParaRPr lang="en-US" dirty="0"/>
          </a:p>
          <a:p>
            <a:r>
              <a:rPr lang="en-US" dirty="0"/>
              <a:t>Our core values highlight what we stand for. They define who we are as an organization. Our core values guide our behaviors, our desires, our actions. They help us to determine if the organization is fulfilling our goals. </a:t>
            </a:r>
          </a:p>
          <a:p>
            <a:endParaRPr lang="en-US" dirty="0"/>
          </a:p>
          <a:p>
            <a:r>
              <a:rPr lang="en-US" dirty="0"/>
              <a:t>In this ever-changing industry, core values are constant. As you join our team, do your best to follow these values that we have put into place and I believe you will then understand how these values help us to maintain our presence as a leading social services agency and the far-reaching goal of changing lives around us.  </a:t>
            </a:r>
            <a:endParaRPr lang="en-US" baseline="0" dirty="0"/>
          </a:p>
        </p:txBody>
      </p:sp>
      <p:sp>
        <p:nvSpPr>
          <p:cNvPr id="4" name="Slide Number Placeholder 3"/>
          <p:cNvSpPr>
            <a:spLocks noGrp="1"/>
          </p:cNvSpPr>
          <p:nvPr>
            <p:ph type="sldNum" sz="quarter" idx="10"/>
          </p:nvPr>
        </p:nvSpPr>
        <p:spPr/>
        <p:txBody>
          <a:bodyPr/>
          <a:lstStyle/>
          <a:p>
            <a:fld id="{EF41309F-33E4-4E8D-ADAD-F1CE2F22C66D}" type="slidenum">
              <a:rPr lang="en-US" smtClean="0"/>
              <a:t>7</a:t>
            </a:fld>
            <a:endParaRPr lang="en-US"/>
          </a:p>
        </p:txBody>
      </p:sp>
      <p:sp>
        <p:nvSpPr>
          <p:cNvPr id="2" name="Slide Image Placeholder 1"/>
          <p:cNvSpPr>
            <a:spLocks noGrp="1" noRot="1" noChangeAspect="1"/>
          </p:cNvSpPr>
          <p:nvPr>
            <p:ph type="sldImg"/>
          </p:nvPr>
        </p:nvSpPr>
        <p:spPr>
          <a:xfrm>
            <a:off x="784225" y="723900"/>
            <a:ext cx="5757863" cy="3238500"/>
          </a:xfrm>
        </p:spPr>
      </p:sp>
    </p:spTree>
    <p:extLst>
      <p:ext uri="{BB962C8B-B14F-4D97-AF65-F5344CB8AC3E}">
        <p14:creationId xmlns:p14="http://schemas.microsoft.com/office/powerpoint/2010/main" val="2533183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666518" y="4653356"/>
            <a:ext cx="5852160" cy="3780473"/>
          </a:xfrm>
        </p:spPr>
        <p:txBody>
          <a:bodyPr/>
          <a:lstStyle/>
          <a:p>
            <a:r>
              <a:rPr lang="en-US" dirty="0"/>
              <a:t>Center For Family Services participates in an accreditation process every three years.</a:t>
            </a:r>
          </a:p>
          <a:p>
            <a:endParaRPr lang="en-US" dirty="0"/>
          </a:p>
          <a:p>
            <a:r>
              <a:rPr lang="en-US" dirty="0"/>
              <a:t>Experienced reviewers shared that Center For Family Services is one of the best organizations they have ever reviewed. This is a testament to our long-standing success as a social services provider and commitment to providing high-quality, innovative care to individuals and families. We are proud to be accredited, as it is a measure of excellence to gauge how well we truly live our mission and core values.</a:t>
            </a:r>
          </a:p>
          <a:p>
            <a:endParaRPr lang="en-US" dirty="0"/>
          </a:p>
        </p:txBody>
      </p:sp>
      <p:sp>
        <p:nvSpPr>
          <p:cNvPr id="4" name="Slide Number Placeholder 3"/>
          <p:cNvSpPr>
            <a:spLocks noGrp="1"/>
          </p:cNvSpPr>
          <p:nvPr>
            <p:ph type="sldNum" sz="quarter" idx="10"/>
          </p:nvPr>
        </p:nvSpPr>
        <p:spPr/>
        <p:txBody>
          <a:bodyPr/>
          <a:lstStyle/>
          <a:p>
            <a:fld id="{EF41309F-33E4-4E8D-ADAD-F1CE2F22C66D}" type="slidenum">
              <a:rPr lang="en-US" smtClean="0"/>
              <a:t>8</a:t>
            </a:fld>
            <a:endParaRPr lang="en-US"/>
          </a:p>
        </p:txBody>
      </p:sp>
      <p:sp>
        <p:nvSpPr>
          <p:cNvPr id="2" name="Slide Image Placeholder 1"/>
          <p:cNvSpPr>
            <a:spLocks noGrp="1" noRot="1" noChangeAspect="1"/>
          </p:cNvSpPr>
          <p:nvPr>
            <p:ph type="sldImg"/>
          </p:nvPr>
        </p:nvSpPr>
        <p:spPr>
          <a:xfrm>
            <a:off x="731838" y="1071563"/>
            <a:ext cx="5756275" cy="3238500"/>
          </a:xfrm>
        </p:spPr>
      </p:sp>
    </p:spTree>
    <p:extLst>
      <p:ext uri="{BB962C8B-B14F-4D97-AF65-F5344CB8AC3E}">
        <p14:creationId xmlns:p14="http://schemas.microsoft.com/office/powerpoint/2010/main" val="26005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Center For</a:t>
            </a:r>
            <a:r>
              <a:rPr lang="en-US" baseline="0" dirty="0"/>
              <a:t> Family Services changes the lives of people in need on more than just a micro level. Like FSA, we are a leader in the community in bringing change at the macro level as well.</a:t>
            </a:r>
            <a:endParaRPr lang="en-US" dirty="0"/>
          </a:p>
        </p:txBody>
      </p:sp>
      <p:sp>
        <p:nvSpPr>
          <p:cNvPr id="4" name="Slide Number Placeholder 3"/>
          <p:cNvSpPr>
            <a:spLocks noGrp="1"/>
          </p:cNvSpPr>
          <p:nvPr>
            <p:ph type="sldNum" sz="quarter" idx="10"/>
          </p:nvPr>
        </p:nvSpPr>
        <p:spPr/>
        <p:txBody>
          <a:bodyPr/>
          <a:lstStyle/>
          <a:p>
            <a:fld id="{EF41309F-33E4-4E8D-ADAD-F1CE2F22C66D}" type="slidenum">
              <a:rPr lang="en-US" smtClean="0"/>
              <a:t>9</a:t>
            </a:fld>
            <a:endParaRPr lang="en-US"/>
          </a:p>
        </p:txBody>
      </p:sp>
    </p:spTree>
    <p:extLst>
      <p:ext uri="{BB962C8B-B14F-4D97-AF65-F5344CB8AC3E}">
        <p14:creationId xmlns:p14="http://schemas.microsoft.com/office/powerpoint/2010/main" val="30869166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6000" b="1" cap="all" baseline="0">
                <a:solidFill>
                  <a:srgbClr val="93AC57"/>
                </a:solidFill>
              </a:defRPr>
            </a:lvl1pPr>
          </a:lstStyle>
          <a:p>
            <a:r>
              <a:rPr lang="en-US" dirty="0"/>
              <a:t>Click to edit Master title style</a:t>
            </a:r>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5316D173-13AF-4053-B9C9-F2746BC7BA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35893" y="5687108"/>
            <a:ext cx="1912768" cy="69399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buClr>
                <a:schemeClr val="bg2">
                  <a:lumMod val="25000"/>
                </a:schemeClr>
              </a:buClr>
              <a:defRPr>
                <a:solidFill>
                  <a:schemeClr val="bg2">
                    <a:lumMod val="25000"/>
                  </a:schemeClr>
                </a:solidFill>
              </a:defRPr>
            </a:lvl1pPr>
            <a:lvl2pPr>
              <a:buClr>
                <a:schemeClr val="bg2">
                  <a:lumMod val="25000"/>
                </a:schemeClr>
              </a:buClr>
              <a:defRPr>
                <a:solidFill>
                  <a:schemeClr val="bg2">
                    <a:lumMod val="25000"/>
                  </a:schemeClr>
                </a:solidFill>
              </a:defRPr>
            </a:lvl2pPr>
            <a:lvl3pPr>
              <a:buClr>
                <a:schemeClr val="bg2">
                  <a:lumMod val="25000"/>
                </a:schemeClr>
              </a:buClr>
              <a:defRPr>
                <a:solidFill>
                  <a:schemeClr val="bg2">
                    <a:lumMod val="25000"/>
                  </a:schemeClr>
                </a:solidFill>
              </a:defRPr>
            </a:lvl3pPr>
            <a:lvl4pPr>
              <a:buClr>
                <a:schemeClr val="bg2">
                  <a:lumMod val="25000"/>
                </a:schemeClr>
              </a:buClr>
              <a:defRPr>
                <a:solidFill>
                  <a:schemeClr val="bg2">
                    <a:lumMod val="25000"/>
                  </a:schemeClr>
                </a:solidFill>
              </a:defRPr>
            </a:lvl4pPr>
            <a:lvl5pPr>
              <a:buClr>
                <a:schemeClr val="bg2">
                  <a:lumMod val="25000"/>
                </a:schemeClr>
              </a:buCl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p:txBody>
          <a:bodyPr/>
          <a:lstStyle>
            <a:lvl1pPr>
              <a:defRPr>
                <a:solidFill>
                  <a:srgbClr val="93AC57"/>
                </a:solidFill>
              </a:defRPr>
            </a:lvl1pPr>
          </a:lstStyle>
          <a:p>
            <a:r>
              <a:rPr lang="en-US" dirty="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6000" b="0" cap="all" baseline="0"/>
            </a:lvl1pPr>
          </a:lstStyle>
          <a:p>
            <a:r>
              <a:rPr lang="en-US" dirty="0"/>
              <a:t>Click to edit Master title style</a:t>
            </a:r>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99451AFD-547F-4D9D-97AC-C746C2F3D1C5}"/>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9535893" y="5687108"/>
            <a:ext cx="1912768" cy="693998"/>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l" defTabSz="914400" rtl="0" eaLnBrk="1" latinLnBrk="0" hangingPunct="1">
        <a:lnSpc>
          <a:spcPct val="90000"/>
        </a:lnSpc>
        <a:spcBef>
          <a:spcPct val="0"/>
        </a:spcBef>
        <a:buNone/>
        <a:defRPr sz="4400" kern="1200">
          <a:solidFill>
            <a:srgbClr val="93AC57"/>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bg2">
              <a:lumMod val="25000"/>
            </a:schemeClr>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bg2">
              <a:lumMod val="25000"/>
            </a:schemeClr>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bg2">
              <a:lumMod val="25000"/>
            </a:schemeClr>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bg2">
              <a:lumMod val="25000"/>
            </a:schemeClr>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bg2">
              <a:lumMod val="25000"/>
            </a:schemeClr>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jpg"/><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0713" y="476738"/>
            <a:ext cx="5577948" cy="4720492"/>
          </a:xfrm>
        </p:spPr>
        <p:txBody>
          <a:bodyPr>
            <a:normAutofit/>
          </a:bodyPr>
          <a:lstStyle/>
          <a:p>
            <a:pPr algn="r">
              <a:lnSpc>
                <a:spcPct val="100000"/>
              </a:lnSpc>
            </a:pPr>
            <a:r>
              <a:rPr lang="en-US" b="1" dirty="0">
                <a:latin typeface="Arial Black" panose="020B0A04020102020204" pitchFamily="34" charset="0"/>
              </a:rPr>
              <a:t>When life becomes challenging, finding help shouldn’t be</a:t>
            </a:r>
          </a:p>
        </p:txBody>
      </p:sp>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22358" y="4104722"/>
            <a:ext cx="1881673" cy="1819034"/>
          </a:xfrm>
          <a:prstGeom prst="rect">
            <a:avLst/>
          </a:prstGeom>
        </p:spPr>
      </p:pic>
      <p:pic>
        <p:nvPicPr>
          <p:cNvPr id="6" name="Picture 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120645" y="1998964"/>
            <a:ext cx="1349390" cy="2024085"/>
          </a:xfrm>
          <a:prstGeom prst="rect">
            <a:avLst/>
          </a:prstGeom>
        </p:spPr>
      </p:pic>
      <p:pic>
        <p:nvPicPr>
          <p:cNvPr id="7" name="Picture 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flipH="1">
            <a:off x="1522358" y="1996752"/>
            <a:ext cx="2516157" cy="2026297"/>
          </a:xfrm>
          <a:prstGeom prst="rect">
            <a:avLst/>
          </a:prstGeom>
        </p:spPr>
      </p:pic>
      <p:pic>
        <p:nvPicPr>
          <p:cNvPr id="8" name="Picture 7"/>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522358" y="476738"/>
            <a:ext cx="2069064" cy="1379376"/>
          </a:xfrm>
          <a:prstGeom prst="rect">
            <a:avLst/>
          </a:prstGeom>
        </p:spPr>
      </p:pic>
      <p:pic>
        <p:nvPicPr>
          <p:cNvPr id="9" name="Picture 8"/>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513053" y="4104722"/>
            <a:ext cx="2029735" cy="2029735"/>
          </a:xfrm>
          <a:prstGeom prst="rect">
            <a:avLst/>
          </a:prstGeom>
        </p:spPr>
      </p:pic>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535893" y="5687108"/>
            <a:ext cx="1912768" cy="693998"/>
          </a:xfrm>
          <a:prstGeom prst="rect">
            <a:avLst/>
          </a:prstGeom>
        </p:spPr>
      </p:pic>
    </p:spTree>
    <p:extLst>
      <p:ext uri="{BB962C8B-B14F-4D97-AF65-F5344CB8AC3E}">
        <p14:creationId xmlns:p14="http://schemas.microsoft.com/office/powerpoint/2010/main" val="4164156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a:t>
            </a:r>
          </a:p>
        </p:txBody>
      </p:sp>
      <p:sp>
        <p:nvSpPr>
          <p:cNvPr id="3" name="Content Placeholder 2"/>
          <p:cNvSpPr>
            <a:spLocks noGrp="1"/>
          </p:cNvSpPr>
          <p:nvPr>
            <p:ph idx="1"/>
          </p:nvPr>
        </p:nvSpPr>
        <p:spPr/>
        <p:txBody>
          <a:bodyPr/>
          <a:lstStyle/>
          <a:p>
            <a:r>
              <a:rPr lang="en-US" dirty="0"/>
              <a:t>Add content</a:t>
            </a:r>
          </a:p>
        </p:txBody>
      </p:sp>
    </p:spTree>
    <p:extLst>
      <p:ext uri="{BB962C8B-B14F-4D97-AF65-F5344CB8AC3E}">
        <p14:creationId xmlns:p14="http://schemas.microsoft.com/office/powerpoint/2010/main" val="489795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a:t>
            </a:r>
          </a:p>
        </p:txBody>
      </p:sp>
      <p:sp>
        <p:nvSpPr>
          <p:cNvPr id="3" name="Content Placeholder 2"/>
          <p:cNvSpPr>
            <a:spLocks noGrp="1"/>
          </p:cNvSpPr>
          <p:nvPr>
            <p:ph idx="1"/>
          </p:nvPr>
        </p:nvSpPr>
        <p:spPr/>
        <p:txBody>
          <a:bodyPr/>
          <a:lstStyle/>
          <a:p>
            <a:r>
              <a:rPr lang="en-US" dirty="0"/>
              <a:t>Add content</a:t>
            </a:r>
          </a:p>
        </p:txBody>
      </p:sp>
    </p:spTree>
    <p:extLst>
      <p:ext uri="{BB962C8B-B14F-4D97-AF65-F5344CB8AC3E}">
        <p14:creationId xmlns:p14="http://schemas.microsoft.com/office/powerpoint/2010/main" val="1175721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a:t>
            </a:r>
          </a:p>
        </p:txBody>
      </p:sp>
      <p:sp>
        <p:nvSpPr>
          <p:cNvPr id="3" name="Content Placeholder 2"/>
          <p:cNvSpPr>
            <a:spLocks noGrp="1"/>
          </p:cNvSpPr>
          <p:nvPr>
            <p:ph idx="1"/>
          </p:nvPr>
        </p:nvSpPr>
        <p:spPr/>
        <p:txBody>
          <a:bodyPr/>
          <a:lstStyle/>
          <a:p>
            <a:r>
              <a:rPr lang="en-US" dirty="0"/>
              <a:t>Add content</a:t>
            </a:r>
          </a:p>
        </p:txBody>
      </p:sp>
    </p:spTree>
    <p:extLst>
      <p:ext uri="{BB962C8B-B14F-4D97-AF65-F5344CB8AC3E}">
        <p14:creationId xmlns:p14="http://schemas.microsoft.com/office/powerpoint/2010/main" val="2395386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a:t>
            </a:r>
          </a:p>
        </p:txBody>
      </p:sp>
      <p:sp>
        <p:nvSpPr>
          <p:cNvPr id="3" name="Content Placeholder 2"/>
          <p:cNvSpPr>
            <a:spLocks noGrp="1"/>
          </p:cNvSpPr>
          <p:nvPr>
            <p:ph idx="1"/>
          </p:nvPr>
        </p:nvSpPr>
        <p:spPr/>
        <p:txBody>
          <a:bodyPr/>
          <a:lstStyle/>
          <a:p>
            <a:r>
              <a:rPr lang="en-US" dirty="0"/>
              <a:t>Add content</a:t>
            </a:r>
          </a:p>
        </p:txBody>
      </p:sp>
    </p:spTree>
    <p:extLst>
      <p:ext uri="{BB962C8B-B14F-4D97-AF65-F5344CB8AC3E}">
        <p14:creationId xmlns:p14="http://schemas.microsoft.com/office/powerpoint/2010/main" val="3931883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a:t>
            </a:r>
          </a:p>
        </p:txBody>
      </p:sp>
      <p:sp>
        <p:nvSpPr>
          <p:cNvPr id="3" name="Content Placeholder 2"/>
          <p:cNvSpPr>
            <a:spLocks noGrp="1"/>
          </p:cNvSpPr>
          <p:nvPr>
            <p:ph idx="1"/>
          </p:nvPr>
        </p:nvSpPr>
        <p:spPr/>
        <p:txBody>
          <a:bodyPr/>
          <a:lstStyle/>
          <a:p>
            <a:r>
              <a:rPr lang="en-US" dirty="0"/>
              <a:t>Add content</a:t>
            </a:r>
          </a:p>
        </p:txBody>
      </p:sp>
    </p:spTree>
    <p:extLst>
      <p:ext uri="{BB962C8B-B14F-4D97-AF65-F5344CB8AC3E}">
        <p14:creationId xmlns:p14="http://schemas.microsoft.com/office/powerpoint/2010/main" val="1275047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7938" y="476738"/>
            <a:ext cx="4939324" cy="4720492"/>
          </a:xfrm>
        </p:spPr>
        <p:txBody>
          <a:bodyPr>
            <a:normAutofit/>
          </a:bodyPr>
          <a:lstStyle/>
          <a:p>
            <a:pPr algn="ctr">
              <a:lnSpc>
                <a:spcPct val="100000"/>
              </a:lnSpc>
            </a:pPr>
            <a:r>
              <a:rPr lang="en-US" sz="5000" b="1" dirty="0">
                <a:latin typeface="Arial Black" panose="020B0A04020102020204" pitchFamily="34" charset="0"/>
              </a:rPr>
              <a:t>Experienced Care</a:t>
            </a:r>
          </a:p>
        </p:txBody>
      </p:sp>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22358" y="4104722"/>
            <a:ext cx="1881673" cy="1819034"/>
          </a:xfrm>
          <a:prstGeom prst="rect">
            <a:avLst/>
          </a:prstGeom>
        </p:spPr>
      </p:pic>
      <p:pic>
        <p:nvPicPr>
          <p:cNvPr id="6" name="Picture 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120645" y="1998964"/>
            <a:ext cx="1349390" cy="2024085"/>
          </a:xfrm>
          <a:prstGeom prst="rect">
            <a:avLst/>
          </a:prstGeom>
        </p:spPr>
      </p:pic>
      <p:pic>
        <p:nvPicPr>
          <p:cNvPr id="7" name="Picture 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flipH="1">
            <a:off x="1522358" y="1996752"/>
            <a:ext cx="2516157" cy="2026297"/>
          </a:xfrm>
          <a:prstGeom prst="rect">
            <a:avLst/>
          </a:prstGeom>
        </p:spPr>
      </p:pic>
      <p:pic>
        <p:nvPicPr>
          <p:cNvPr id="8" name="Picture 7"/>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522358" y="476738"/>
            <a:ext cx="2069064" cy="1379376"/>
          </a:xfrm>
          <a:prstGeom prst="rect">
            <a:avLst/>
          </a:prstGeom>
        </p:spPr>
      </p:pic>
      <p:pic>
        <p:nvPicPr>
          <p:cNvPr id="9" name="Picture 8"/>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513053" y="4104722"/>
            <a:ext cx="2029735" cy="2029735"/>
          </a:xfrm>
          <a:prstGeom prst="rect">
            <a:avLst/>
          </a:prstGeom>
        </p:spPr>
      </p:pic>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535893" y="5687108"/>
            <a:ext cx="1912768" cy="693998"/>
          </a:xfrm>
          <a:prstGeom prst="rect">
            <a:avLst/>
          </a:prstGeom>
        </p:spPr>
      </p:pic>
    </p:spTree>
    <p:extLst>
      <p:ext uri="{BB962C8B-B14F-4D97-AF65-F5344CB8AC3E}">
        <p14:creationId xmlns:p14="http://schemas.microsoft.com/office/powerpoint/2010/main" val="1734168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3629" y="469640"/>
            <a:ext cx="9875520" cy="1356360"/>
          </a:xfrm>
        </p:spPr>
        <p:txBody>
          <a:bodyPr>
            <a:normAutofit/>
          </a:bodyPr>
          <a:lstStyle/>
          <a:p>
            <a:pPr algn="ctr"/>
            <a:r>
              <a:rPr lang="en-US" b="1" dirty="0">
                <a:solidFill>
                  <a:schemeClr val="accent2"/>
                </a:solidFill>
                <a:latin typeface="Arial Black" panose="020B0A04020102020204" pitchFamily="34" charset="0"/>
              </a:rPr>
              <a:t>Who We Are</a:t>
            </a:r>
          </a:p>
        </p:txBody>
      </p:sp>
      <p:sp>
        <p:nvSpPr>
          <p:cNvPr id="7" name="Content Placeholder 2"/>
          <p:cNvSpPr txBox="1">
            <a:spLocks/>
          </p:cNvSpPr>
          <p:nvPr/>
        </p:nvSpPr>
        <p:spPr>
          <a:xfrm>
            <a:off x="2238691" y="2247142"/>
            <a:ext cx="7945395" cy="3572894"/>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a:lstStyle>
          <a:p>
            <a:pPr marL="45720" indent="0">
              <a:lnSpc>
                <a:spcPct val="100000"/>
              </a:lnSpc>
              <a:buNone/>
            </a:pPr>
            <a:endParaRPr lang="en-US" sz="2600" dirty="0">
              <a:solidFill>
                <a:srgbClr val="00589A"/>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35893" y="5687108"/>
            <a:ext cx="1912768" cy="693998"/>
          </a:xfrm>
          <a:prstGeom prst="rect">
            <a:avLst/>
          </a:prstGeom>
        </p:spPr>
      </p:pic>
      <p:sp>
        <p:nvSpPr>
          <p:cNvPr id="3" name="Rectangle 2"/>
          <p:cNvSpPr/>
          <p:nvPr/>
        </p:nvSpPr>
        <p:spPr>
          <a:xfrm>
            <a:off x="526129" y="1849646"/>
            <a:ext cx="11139742" cy="3416320"/>
          </a:xfrm>
          <a:prstGeom prst="rect">
            <a:avLst/>
          </a:prstGeom>
        </p:spPr>
        <p:txBody>
          <a:bodyPr wrap="square">
            <a:spAutoFit/>
          </a:bodyPr>
          <a:lstStyle/>
          <a:p>
            <a:pPr marL="45720" lvl="0" algn="ctr"/>
            <a:r>
              <a:rPr lang="en-US" sz="2400" dirty="0"/>
              <a:t>Center For Family Services is a leading non-profit social services provider offering a strong and innovative continuum of care with comprehensive and evidence-based services. Headquartered in Camden City, Egg Harbor Township, East Orange, and Washington, New Jersey, Center For Family Services offers life-changing services in convenient and accessible locations across the state. </a:t>
            </a:r>
          </a:p>
          <a:p>
            <a:pPr marL="45720" lvl="0" algn="ctr"/>
            <a:endParaRPr lang="en-US" sz="2400" dirty="0">
              <a:solidFill>
                <a:srgbClr val="00589A"/>
              </a:solidFill>
              <a:latin typeface="Arial" panose="020B0604020202020204" pitchFamily="34" charset="0"/>
              <a:cs typeface="Arial" panose="020B0604020202020204" pitchFamily="34" charset="0"/>
            </a:endParaRPr>
          </a:p>
          <a:p>
            <a:pPr marL="45720" lvl="0" algn="ctr"/>
            <a:r>
              <a:rPr lang="en-US" sz="2400" dirty="0"/>
              <a:t>Center For Family Services is an employer and a service provider dedicated to diversity, equity and inclusion. Cultural competence and awareness is a critical component of workplace culture and service delivery.</a:t>
            </a:r>
            <a:endParaRPr lang="en-US" sz="2400" dirty="0">
              <a:solidFill>
                <a:srgbClr val="00589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9638196"/>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3629" y="469640"/>
            <a:ext cx="9875520" cy="1356360"/>
          </a:xfrm>
        </p:spPr>
        <p:txBody>
          <a:bodyPr>
            <a:normAutofit/>
          </a:bodyPr>
          <a:lstStyle/>
          <a:p>
            <a:pPr algn="ctr"/>
            <a:r>
              <a:rPr lang="en-US" dirty="0"/>
              <a:t>Locations</a:t>
            </a:r>
            <a:endParaRPr lang="en-US" b="1" dirty="0">
              <a:solidFill>
                <a:schemeClr val="accent2"/>
              </a:solidFill>
              <a:latin typeface="Arial Black" panose="020B0A04020102020204" pitchFamily="34" charset="0"/>
            </a:endParaRPr>
          </a:p>
        </p:txBody>
      </p:sp>
      <p:sp>
        <p:nvSpPr>
          <p:cNvPr id="7" name="Content Placeholder 2"/>
          <p:cNvSpPr txBox="1">
            <a:spLocks/>
          </p:cNvSpPr>
          <p:nvPr/>
        </p:nvSpPr>
        <p:spPr>
          <a:xfrm>
            <a:off x="6140547" y="2356014"/>
            <a:ext cx="3824410" cy="1396394"/>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a:lstStyle>
          <a:p>
            <a:pPr marL="45720" indent="0">
              <a:lnSpc>
                <a:spcPct val="100000"/>
              </a:lnSpc>
              <a:buNone/>
            </a:pPr>
            <a:endParaRPr lang="en-US" sz="2400" b="1" dirty="0">
              <a:solidFill>
                <a:srgbClr val="00589A"/>
              </a:solidFill>
              <a:latin typeface="Arial" panose="020B0604020202020204" pitchFamily="34" charset="0"/>
              <a:cs typeface="Arial" panose="020B0604020202020204" pitchFamily="34" charset="0"/>
            </a:endParaRPr>
          </a:p>
        </p:txBody>
      </p:sp>
      <p:sp>
        <p:nvSpPr>
          <p:cNvPr id="3" name="Rectangle 2"/>
          <p:cNvSpPr/>
          <p:nvPr/>
        </p:nvSpPr>
        <p:spPr>
          <a:xfrm>
            <a:off x="506436" y="4870976"/>
            <a:ext cx="11268221" cy="461665"/>
          </a:xfrm>
          <a:prstGeom prst="rect">
            <a:avLst/>
          </a:prstGeom>
        </p:spPr>
        <p:txBody>
          <a:bodyPr wrap="square">
            <a:spAutoFit/>
          </a:bodyPr>
          <a:lstStyle/>
          <a:p>
            <a:pPr marL="45720" lvl="0" algn="ctr" defTabSz="914400">
              <a:spcBef>
                <a:spcPts val="600"/>
              </a:spcBef>
              <a:buClr>
                <a:srgbClr val="00589A"/>
              </a:buClr>
              <a:buSzPct val="80000"/>
            </a:pPr>
            <a:r>
              <a:rPr lang="en-US" sz="2400" dirty="0">
                <a:solidFill>
                  <a:schemeClr val="bg2">
                    <a:lumMod val="10000"/>
                  </a:schemeClr>
                </a:solidFill>
                <a:latin typeface="Arial" panose="020B0604020202020204" pitchFamily="34" charset="0"/>
                <a:cs typeface="Arial" panose="020B0604020202020204" pitchFamily="34" charset="0"/>
              </a:rPr>
              <a:t>Center For Family Services has over 100 locations across New Jersey.</a:t>
            </a:r>
          </a:p>
        </p:txBody>
      </p:sp>
      <p:pic>
        <p:nvPicPr>
          <p:cNvPr id="10" name="Picture 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20784" y="2129479"/>
            <a:ext cx="2445266" cy="1630177"/>
          </a:xfrm>
          <a:prstGeom prst="rect">
            <a:avLst/>
          </a:prstGeom>
          <a:ln>
            <a:noFill/>
          </a:ln>
          <a:effectLst>
            <a:outerShdw blurRad="292100" dist="139700" dir="2700000" algn="tl" rotWithShape="0">
              <a:srgbClr val="333333">
                <a:alpha val="65000"/>
              </a:srgbClr>
            </a:outerShdw>
          </a:effectLst>
        </p:spPr>
      </p:pic>
      <p:pic>
        <p:nvPicPr>
          <p:cNvPr id="11" name="Picture 1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10755" y="2141086"/>
            <a:ext cx="2440334" cy="1626889"/>
          </a:xfrm>
          <a:prstGeom prst="rect">
            <a:avLst/>
          </a:prstGeom>
          <a:ln>
            <a:noFill/>
          </a:ln>
          <a:effectLst>
            <a:outerShdw blurRad="292100" dist="139700" dir="2700000" algn="tl" rotWithShape="0">
              <a:srgbClr val="333333">
                <a:alpha val="65000"/>
              </a:srgbClr>
            </a:outerShdw>
          </a:effectLst>
        </p:spPr>
      </p:pic>
      <p:pic>
        <p:nvPicPr>
          <p:cNvPr id="12" name="Picture 11"/>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904228" y="2122231"/>
            <a:ext cx="2442263" cy="1628175"/>
          </a:xfrm>
          <a:prstGeom prst="rect">
            <a:avLst/>
          </a:prstGeom>
          <a:ln>
            <a:noFill/>
          </a:ln>
          <a:effectLst>
            <a:outerShdw blurRad="292100" dist="139700" dir="2700000" algn="tl" rotWithShape="0">
              <a:srgbClr val="333333">
                <a:alpha val="65000"/>
              </a:srgbClr>
            </a:outerShdw>
          </a:effectLst>
        </p:spPr>
      </p:pic>
      <p:pic>
        <p:nvPicPr>
          <p:cNvPr id="4" name="Picture 3"/>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3342460" y="2141086"/>
            <a:ext cx="2860515" cy="160904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88536990"/>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3629" y="469640"/>
            <a:ext cx="9875520" cy="1356360"/>
          </a:xfrm>
        </p:spPr>
        <p:txBody>
          <a:bodyPr>
            <a:normAutofit/>
          </a:bodyPr>
          <a:lstStyle/>
          <a:p>
            <a:pPr algn="ctr"/>
            <a:r>
              <a:rPr lang="en-US" b="1" dirty="0">
                <a:solidFill>
                  <a:schemeClr val="accent2"/>
                </a:solidFill>
                <a:latin typeface="Arial Black" panose="020B0A04020102020204" pitchFamily="34" charset="0"/>
              </a:rPr>
              <a:t>Our Mission and Vision</a:t>
            </a:r>
          </a:p>
        </p:txBody>
      </p:sp>
      <p:sp>
        <p:nvSpPr>
          <p:cNvPr id="7" name="Content Placeholder 2"/>
          <p:cNvSpPr txBox="1">
            <a:spLocks/>
          </p:cNvSpPr>
          <p:nvPr/>
        </p:nvSpPr>
        <p:spPr>
          <a:xfrm>
            <a:off x="2238691" y="2247142"/>
            <a:ext cx="7945395" cy="3572894"/>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a:lstStyle>
          <a:p>
            <a:pPr marL="45720" indent="0">
              <a:lnSpc>
                <a:spcPct val="100000"/>
              </a:lnSpc>
              <a:buNone/>
            </a:pPr>
            <a:endParaRPr lang="en-US" sz="2600" dirty="0">
              <a:solidFill>
                <a:srgbClr val="00589A"/>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35893" y="5687108"/>
            <a:ext cx="1912768" cy="693998"/>
          </a:xfrm>
          <a:prstGeom prst="rect">
            <a:avLst/>
          </a:prstGeom>
        </p:spPr>
      </p:pic>
      <p:sp>
        <p:nvSpPr>
          <p:cNvPr id="3" name="Rectangle 2"/>
          <p:cNvSpPr/>
          <p:nvPr/>
        </p:nvSpPr>
        <p:spPr>
          <a:xfrm>
            <a:off x="722957" y="2274838"/>
            <a:ext cx="10976861" cy="2308324"/>
          </a:xfrm>
          <a:prstGeom prst="rect">
            <a:avLst/>
          </a:prstGeom>
        </p:spPr>
        <p:txBody>
          <a:bodyPr wrap="square">
            <a:spAutoFit/>
          </a:bodyPr>
          <a:lstStyle/>
          <a:p>
            <a:pPr marL="45720"/>
            <a:r>
              <a:rPr lang="en-US" sz="2400" dirty="0"/>
              <a:t>The mission of Center For Family Services is to support and empower individuals, families, and communities to achieve a better life through vision, hope, and strength. </a:t>
            </a:r>
          </a:p>
          <a:p>
            <a:pPr marL="45720"/>
            <a:endParaRPr lang="en-US" sz="2400" dirty="0"/>
          </a:p>
          <a:p>
            <a:pPr marL="45720"/>
            <a:r>
              <a:rPr lang="en-US" sz="2400" dirty="0"/>
              <a:t>The vision of Center For Family Services is for all people to lead capable, responsible, fulfilled lives in strong families and healthy communities. </a:t>
            </a:r>
          </a:p>
        </p:txBody>
      </p:sp>
    </p:spTree>
    <p:extLst>
      <p:ext uri="{BB962C8B-B14F-4D97-AF65-F5344CB8AC3E}">
        <p14:creationId xmlns:p14="http://schemas.microsoft.com/office/powerpoint/2010/main" val="3853208245"/>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3629" y="469640"/>
            <a:ext cx="9875520" cy="1356360"/>
          </a:xfrm>
        </p:spPr>
        <p:txBody>
          <a:bodyPr>
            <a:normAutofit/>
          </a:bodyPr>
          <a:lstStyle/>
          <a:p>
            <a:pPr algn="ctr"/>
            <a:r>
              <a:rPr lang="en-US" dirty="0"/>
              <a:t>Our Company Culture</a:t>
            </a:r>
            <a:endParaRPr lang="en-US" b="1" dirty="0">
              <a:solidFill>
                <a:schemeClr val="accent2"/>
              </a:solidFill>
              <a:latin typeface="Arial Black" panose="020B0A04020102020204" pitchFamily="34" charset="0"/>
            </a:endParaRPr>
          </a:p>
        </p:txBody>
      </p:sp>
      <p:sp>
        <p:nvSpPr>
          <p:cNvPr id="7" name="Content Placeholder 2"/>
          <p:cNvSpPr txBox="1">
            <a:spLocks/>
          </p:cNvSpPr>
          <p:nvPr/>
        </p:nvSpPr>
        <p:spPr>
          <a:xfrm>
            <a:off x="409901" y="1656299"/>
            <a:ext cx="11463231" cy="2789092"/>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a:lstStyle>
          <a:p>
            <a:pPr marL="45720" indent="0">
              <a:buNone/>
            </a:pPr>
            <a:endParaRPr lang="en-US" sz="2400" dirty="0">
              <a:solidFill>
                <a:srgbClr val="00589A"/>
              </a:solidFill>
              <a:latin typeface="Arial" panose="020B0604020202020204" pitchFamily="34" charset="0"/>
              <a:cs typeface="Arial" panose="020B0604020202020204" pitchFamily="34" charset="0"/>
            </a:endParaRPr>
          </a:p>
        </p:txBody>
      </p:sp>
      <p:sp>
        <p:nvSpPr>
          <p:cNvPr id="14" name="Rectangle 13"/>
          <p:cNvSpPr/>
          <p:nvPr/>
        </p:nvSpPr>
        <p:spPr>
          <a:xfrm>
            <a:off x="3775638" y="1938731"/>
            <a:ext cx="4871502" cy="3416320"/>
          </a:xfrm>
          <a:prstGeom prst="rect">
            <a:avLst/>
          </a:prstGeom>
        </p:spPr>
        <p:txBody>
          <a:bodyPr wrap="square">
            <a:spAutoFit/>
          </a:bodyPr>
          <a:lstStyle/>
          <a:p>
            <a:pPr marL="502920" lvl="0" indent="-457200">
              <a:buClr>
                <a:schemeClr val="bg2">
                  <a:lumMod val="25000"/>
                </a:schemeClr>
              </a:buClr>
              <a:buFont typeface="Arial" panose="020B0604020202020204" pitchFamily="34" charset="0"/>
              <a:buChar char="•"/>
            </a:pPr>
            <a:r>
              <a:rPr lang="en-US" sz="2400" dirty="0">
                <a:solidFill>
                  <a:schemeClr val="bg2">
                    <a:lumMod val="10000"/>
                  </a:schemeClr>
                </a:solidFill>
                <a:latin typeface="Arial" panose="020B0604020202020204" pitchFamily="34" charset="0"/>
                <a:cs typeface="Arial" panose="020B0604020202020204" pitchFamily="34" charset="0"/>
              </a:rPr>
              <a:t>Team-focused </a:t>
            </a:r>
          </a:p>
          <a:p>
            <a:pPr marL="502920" lvl="0" indent="-457200">
              <a:buClr>
                <a:schemeClr val="bg2">
                  <a:lumMod val="25000"/>
                </a:schemeClr>
              </a:buClr>
              <a:buFont typeface="Arial" panose="020B0604020202020204" pitchFamily="34" charset="0"/>
              <a:buChar char="•"/>
            </a:pPr>
            <a:r>
              <a:rPr lang="en-US" sz="2400" dirty="0">
                <a:solidFill>
                  <a:schemeClr val="bg2">
                    <a:lumMod val="10000"/>
                  </a:schemeClr>
                </a:solidFill>
                <a:latin typeface="Arial" panose="020B0604020202020204" pitchFamily="34" charset="0"/>
                <a:cs typeface="Arial" panose="020B0604020202020204" pitchFamily="34" charset="0"/>
              </a:rPr>
              <a:t>Family-oriented</a:t>
            </a:r>
          </a:p>
          <a:p>
            <a:pPr marL="502920" lvl="0" indent="-457200">
              <a:buClr>
                <a:schemeClr val="bg2">
                  <a:lumMod val="25000"/>
                </a:schemeClr>
              </a:buClr>
              <a:buFont typeface="Arial" panose="020B0604020202020204" pitchFamily="34" charset="0"/>
              <a:buChar char="•"/>
            </a:pPr>
            <a:r>
              <a:rPr lang="en-US" sz="2400" dirty="0">
                <a:solidFill>
                  <a:schemeClr val="bg2">
                    <a:lumMod val="10000"/>
                  </a:schemeClr>
                </a:solidFill>
                <a:latin typeface="Arial" panose="020B0604020202020204" pitchFamily="34" charset="0"/>
                <a:cs typeface="Arial" panose="020B0604020202020204" pitchFamily="34" charset="0"/>
              </a:rPr>
              <a:t>Mission-driven </a:t>
            </a:r>
          </a:p>
          <a:p>
            <a:pPr marL="502920" lvl="0" indent="-457200">
              <a:buClr>
                <a:schemeClr val="bg2">
                  <a:lumMod val="25000"/>
                </a:schemeClr>
              </a:buClr>
              <a:buFont typeface="Arial" panose="020B0604020202020204" pitchFamily="34" charset="0"/>
              <a:buChar char="•"/>
            </a:pPr>
            <a:r>
              <a:rPr lang="en-US" sz="2400" dirty="0">
                <a:solidFill>
                  <a:schemeClr val="bg2">
                    <a:lumMod val="10000"/>
                  </a:schemeClr>
                </a:solidFill>
                <a:latin typeface="Arial" panose="020B0604020202020204" pitchFamily="34" charset="0"/>
                <a:cs typeface="Arial" panose="020B0604020202020204" pitchFamily="34" charset="0"/>
              </a:rPr>
              <a:t>Community-focused </a:t>
            </a:r>
          </a:p>
          <a:p>
            <a:pPr marL="502920" lvl="0" indent="-457200">
              <a:buClr>
                <a:schemeClr val="bg2">
                  <a:lumMod val="25000"/>
                </a:schemeClr>
              </a:buClr>
              <a:buFont typeface="Arial" panose="020B0604020202020204" pitchFamily="34" charset="0"/>
              <a:buChar char="•"/>
            </a:pPr>
            <a:r>
              <a:rPr lang="en-US" sz="2400" dirty="0">
                <a:solidFill>
                  <a:schemeClr val="bg2">
                    <a:lumMod val="10000"/>
                  </a:schemeClr>
                </a:solidFill>
                <a:latin typeface="Arial" panose="020B0604020202020204" pitchFamily="34" charset="0"/>
                <a:cs typeface="Arial" panose="020B0604020202020204" pitchFamily="34" charset="0"/>
              </a:rPr>
              <a:t>Compassionate</a:t>
            </a:r>
          </a:p>
          <a:p>
            <a:pPr marL="502920" lvl="0" indent="-457200">
              <a:buClr>
                <a:schemeClr val="bg2">
                  <a:lumMod val="25000"/>
                </a:schemeClr>
              </a:buClr>
              <a:buFont typeface="Arial" panose="020B0604020202020204" pitchFamily="34" charset="0"/>
              <a:buChar char="•"/>
            </a:pPr>
            <a:r>
              <a:rPr lang="en-US" sz="2400" dirty="0">
                <a:solidFill>
                  <a:schemeClr val="bg2">
                    <a:lumMod val="10000"/>
                  </a:schemeClr>
                </a:solidFill>
                <a:latin typeface="Arial" panose="020B0604020202020204" pitchFamily="34" charset="0"/>
                <a:cs typeface="Arial" panose="020B0604020202020204" pitchFamily="34" charset="0"/>
              </a:rPr>
              <a:t>Open minded</a:t>
            </a:r>
          </a:p>
          <a:p>
            <a:pPr marL="502920" lvl="0" indent="-457200">
              <a:buClr>
                <a:schemeClr val="bg2">
                  <a:lumMod val="25000"/>
                </a:schemeClr>
              </a:buClr>
              <a:buFont typeface="Arial" panose="020B0604020202020204" pitchFamily="34" charset="0"/>
              <a:buChar char="•"/>
            </a:pPr>
            <a:r>
              <a:rPr lang="en-US" sz="2400" dirty="0">
                <a:solidFill>
                  <a:schemeClr val="bg2">
                    <a:lumMod val="10000"/>
                  </a:schemeClr>
                </a:solidFill>
                <a:latin typeface="Arial" panose="020B0604020202020204" pitchFamily="34" charset="0"/>
                <a:cs typeface="Arial" panose="020B0604020202020204" pitchFamily="34" charset="0"/>
              </a:rPr>
              <a:t>Change makers </a:t>
            </a:r>
          </a:p>
          <a:p>
            <a:pPr marL="502920" lvl="0" indent="-457200">
              <a:buClr>
                <a:schemeClr val="bg2">
                  <a:lumMod val="25000"/>
                </a:schemeClr>
              </a:buClr>
              <a:buFont typeface="Arial" panose="020B0604020202020204" pitchFamily="34" charset="0"/>
              <a:buChar char="•"/>
            </a:pPr>
            <a:r>
              <a:rPr lang="en-US" sz="2400" dirty="0">
                <a:solidFill>
                  <a:schemeClr val="bg2">
                    <a:lumMod val="10000"/>
                  </a:schemeClr>
                </a:solidFill>
                <a:latin typeface="Arial" panose="020B0604020202020204" pitchFamily="34" charset="0"/>
                <a:cs typeface="Arial" panose="020B0604020202020204" pitchFamily="34" charset="0"/>
              </a:rPr>
              <a:t>“Whatever it takes” attitude </a:t>
            </a:r>
          </a:p>
          <a:p>
            <a:pPr marL="502920" lvl="0" indent="-457200">
              <a:buClr>
                <a:schemeClr val="bg2">
                  <a:lumMod val="25000"/>
                </a:schemeClr>
              </a:buClr>
              <a:buFont typeface="Arial" panose="020B0604020202020204" pitchFamily="34" charset="0"/>
              <a:buChar char="•"/>
            </a:pPr>
            <a:r>
              <a:rPr lang="en-US" sz="2400" dirty="0">
                <a:solidFill>
                  <a:schemeClr val="bg2">
                    <a:lumMod val="10000"/>
                  </a:schemeClr>
                </a:solidFill>
                <a:latin typeface="Arial" panose="020B0604020202020204" pitchFamily="34" charset="0"/>
                <a:cs typeface="Arial" panose="020B0604020202020204" pitchFamily="34" charset="0"/>
              </a:rPr>
              <a:t>Forward thinking </a:t>
            </a:r>
          </a:p>
        </p:txBody>
      </p:sp>
    </p:spTree>
    <p:extLst>
      <p:ext uri="{BB962C8B-B14F-4D97-AF65-F5344CB8AC3E}">
        <p14:creationId xmlns:p14="http://schemas.microsoft.com/office/powerpoint/2010/main" val="588087249"/>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3629" y="469640"/>
            <a:ext cx="9875520" cy="1356360"/>
          </a:xfrm>
        </p:spPr>
        <p:txBody>
          <a:bodyPr>
            <a:normAutofit/>
          </a:bodyPr>
          <a:lstStyle/>
          <a:p>
            <a:pPr algn="ctr"/>
            <a:r>
              <a:rPr lang="en-US" b="1" dirty="0">
                <a:solidFill>
                  <a:schemeClr val="accent2"/>
                </a:solidFill>
                <a:latin typeface="Arial Black" panose="020B0A04020102020204" pitchFamily="34" charset="0"/>
              </a:rPr>
              <a:t>Service Areas</a:t>
            </a:r>
          </a:p>
        </p:txBody>
      </p:sp>
      <p:sp>
        <p:nvSpPr>
          <p:cNvPr id="7" name="Content Placeholder 2"/>
          <p:cNvSpPr txBox="1">
            <a:spLocks/>
          </p:cNvSpPr>
          <p:nvPr/>
        </p:nvSpPr>
        <p:spPr>
          <a:xfrm>
            <a:off x="6140547" y="2356014"/>
            <a:ext cx="3824410" cy="1396394"/>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a:lstStyle>
          <a:p>
            <a:pPr marL="45720" indent="0">
              <a:lnSpc>
                <a:spcPct val="100000"/>
              </a:lnSpc>
              <a:buNone/>
            </a:pPr>
            <a:endParaRPr lang="en-US" sz="2400" b="1" dirty="0">
              <a:solidFill>
                <a:srgbClr val="00589A"/>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35893" y="5687108"/>
            <a:ext cx="1912768" cy="693998"/>
          </a:xfrm>
          <a:prstGeom prst="rect">
            <a:avLst/>
          </a:prstGeom>
        </p:spPr>
      </p:pic>
      <p:sp>
        <p:nvSpPr>
          <p:cNvPr id="3" name="Rectangle 2"/>
          <p:cNvSpPr/>
          <p:nvPr/>
        </p:nvSpPr>
        <p:spPr>
          <a:xfrm>
            <a:off x="506437" y="1887179"/>
            <a:ext cx="11268221" cy="881267"/>
          </a:xfrm>
          <a:prstGeom prst="rect">
            <a:avLst/>
          </a:prstGeom>
        </p:spPr>
        <p:txBody>
          <a:bodyPr wrap="square">
            <a:spAutoFit/>
          </a:bodyPr>
          <a:lstStyle/>
          <a:p>
            <a:pPr marL="228600" lvl="0" indent="-182880" defTabSz="914400">
              <a:lnSpc>
                <a:spcPct val="90000"/>
              </a:lnSpc>
              <a:spcBef>
                <a:spcPts val="1400"/>
              </a:spcBef>
              <a:buClr>
                <a:srgbClr val="00589A"/>
              </a:buClr>
              <a:buSzPct val="80000"/>
              <a:buFont typeface="Corbel" pitchFamily="34" charset="0"/>
              <a:buChar char="•"/>
            </a:pPr>
            <a:endParaRPr lang="en-US" sz="2200" dirty="0">
              <a:solidFill>
                <a:srgbClr val="00589A"/>
              </a:solidFill>
              <a:latin typeface="Arial" panose="020B0604020202020204" pitchFamily="34" charset="0"/>
              <a:cs typeface="Arial" panose="020B0604020202020204" pitchFamily="34" charset="0"/>
            </a:endParaRPr>
          </a:p>
          <a:p>
            <a:pPr marL="228600" lvl="0" indent="-182880" defTabSz="914400">
              <a:lnSpc>
                <a:spcPct val="90000"/>
              </a:lnSpc>
              <a:spcBef>
                <a:spcPts val="1400"/>
              </a:spcBef>
              <a:buClr>
                <a:srgbClr val="00589A"/>
              </a:buClr>
              <a:buSzPct val="80000"/>
              <a:buFont typeface="Corbel" pitchFamily="34" charset="0"/>
              <a:buChar char="•"/>
            </a:pPr>
            <a:endParaRPr lang="en-US" sz="2200" dirty="0">
              <a:solidFill>
                <a:srgbClr val="00589A"/>
              </a:solidFill>
              <a:latin typeface="Arial" panose="020B0604020202020204" pitchFamily="34" charset="0"/>
              <a:cs typeface="Arial" panose="020B0604020202020204" pitchFamily="34" charset="0"/>
            </a:endParaRPr>
          </a:p>
        </p:txBody>
      </p:sp>
      <p:pic>
        <p:nvPicPr>
          <p:cNvPr id="8" name="Picture 7"/>
          <p:cNvPicPr>
            <a:picLocks noChangeAspect="1"/>
          </p:cNvPicPr>
          <p:nvPr/>
        </p:nvPicPr>
        <p:blipFill>
          <a:blip r:embed="rId4"/>
          <a:stretch>
            <a:fillRect/>
          </a:stretch>
        </p:blipFill>
        <p:spPr>
          <a:xfrm>
            <a:off x="423921" y="1140711"/>
            <a:ext cx="5162388" cy="5162388"/>
          </a:xfrm>
          <a:prstGeom prst="rect">
            <a:avLst/>
          </a:prstGeom>
        </p:spPr>
      </p:pic>
      <p:sp>
        <p:nvSpPr>
          <p:cNvPr id="4" name="Rectangle 3"/>
          <p:cNvSpPr/>
          <p:nvPr/>
        </p:nvSpPr>
        <p:spPr>
          <a:xfrm>
            <a:off x="5824446" y="2597943"/>
            <a:ext cx="5861117" cy="1754326"/>
          </a:xfrm>
          <a:prstGeom prst="rect">
            <a:avLst/>
          </a:prstGeom>
        </p:spPr>
        <p:txBody>
          <a:bodyPr wrap="square">
            <a:spAutoFit/>
          </a:bodyPr>
          <a:lstStyle/>
          <a:p>
            <a:pPr marL="45720" lvl="0" algn="ctr" defTabSz="914400">
              <a:lnSpc>
                <a:spcPct val="90000"/>
              </a:lnSpc>
              <a:spcBef>
                <a:spcPts val="1400"/>
              </a:spcBef>
              <a:buClr>
                <a:srgbClr val="000000"/>
              </a:buClr>
              <a:buSzPct val="80000"/>
            </a:pPr>
            <a:r>
              <a:rPr lang="en-US" sz="2400" dirty="0"/>
              <a:t>Center For Family Services offers a comprehensive continuum of care and a broad range of services to best meet the current and changing needs across the New Jersey community.</a:t>
            </a:r>
            <a:endParaRPr lang="en-US" sz="2400" dirty="0">
              <a:solidFill>
                <a:srgbClr val="00589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1556124"/>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3629" y="469640"/>
            <a:ext cx="9875520" cy="1356360"/>
          </a:xfrm>
        </p:spPr>
        <p:txBody>
          <a:bodyPr>
            <a:normAutofit/>
          </a:bodyPr>
          <a:lstStyle/>
          <a:p>
            <a:pPr algn="ctr"/>
            <a:r>
              <a:rPr lang="en-US" dirty="0"/>
              <a:t>Core Values</a:t>
            </a:r>
            <a:endParaRPr lang="en-US" b="1" dirty="0">
              <a:solidFill>
                <a:schemeClr val="accent2"/>
              </a:solidFill>
              <a:latin typeface="Arial Black" panose="020B0A04020102020204" pitchFamily="34" charset="0"/>
            </a:endParaRPr>
          </a:p>
        </p:txBody>
      </p:sp>
      <p:sp>
        <p:nvSpPr>
          <p:cNvPr id="7" name="Content Placeholder 2"/>
          <p:cNvSpPr txBox="1">
            <a:spLocks/>
          </p:cNvSpPr>
          <p:nvPr/>
        </p:nvSpPr>
        <p:spPr>
          <a:xfrm>
            <a:off x="2238691" y="2213891"/>
            <a:ext cx="7945395" cy="3572894"/>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a:lstStyle>
          <a:p>
            <a:pPr marL="45720" indent="0">
              <a:lnSpc>
                <a:spcPct val="100000"/>
              </a:lnSpc>
              <a:buNone/>
            </a:pPr>
            <a:endParaRPr lang="en-US" sz="2600" dirty="0">
              <a:solidFill>
                <a:srgbClr val="00589A"/>
              </a:solidFill>
              <a:latin typeface="Arial" panose="020B0604020202020204" pitchFamily="34" charset="0"/>
              <a:cs typeface="Arial" panose="020B0604020202020204" pitchFamily="34" charset="0"/>
            </a:endParaRPr>
          </a:p>
        </p:txBody>
      </p:sp>
      <p:sp>
        <p:nvSpPr>
          <p:cNvPr id="4" name="Rectangle 3"/>
          <p:cNvSpPr/>
          <p:nvPr/>
        </p:nvSpPr>
        <p:spPr>
          <a:xfrm>
            <a:off x="2486647" y="1974449"/>
            <a:ext cx="3724741" cy="2472472"/>
          </a:xfrm>
          <a:prstGeom prst="rect">
            <a:avLst/>
          </a:prstGeom>
        </p:spPr>
        <p:txBody>
          <a:bodyPr wrap="square">
            <a:spAutoFit/>
          </a:bodyPr>
          <a:lstStyle/>
          <a:p>
            <a:pPr marL="228600" lvl="0" indent="-182880" defTabSz="914400">
              <a:lnSpc>
                <a:spcPct val="90000"/>
              </a:lnSpc>
              <a:spcBef>
                <a:spcPts val="1400"/>
              </a:spcBef>
              <a:buClr>
                <a:schemeClr val="bg2">
                  <a:lumMod val="25000"/>
                </a:schemeClr>
              </a:buClr>
              <a:buSzPct val="80000"/>
              <a:buFont typeface="Corbel" pitchFamily="34" charset="0"/>
              <a:buChar char="•"/>
            </a:pPr>
            <a:r>
              <a:rPr lang="en-US" sz="2400" dirty="0">
                <a:solidFill>
                  <a:schemeClr val="bg2">
                    <a:lumMod val="10000"/>
                  </a:schemeClr>
                </a:solidFill>
                <a:latin typeface="Arial" panose="020B0604020202020204" pitchFamily="34" charset="0"/>
                <a:cs typeface="Arial" panose="020B0604020202020204" pitchFamily="34" charset="0"/>
              </a:rPr>
              <a:t>Culture of Respect </a:t>
            </a:r>
          </a:p>
          <a:p>
            <a:pPr marL="228600" lvl="0" indent="-182880" defTabSz="914400">
              <a:lnSpc>
                <a:spcPct val="90000"/>
              </a:lnSpc>
              <a:spcBef>
                <a:spcPts val="1400"/>
              </a:spcBef>
              <a:buClr>
                <a:schemeClr val="bg2">
                  <a:lumMod val="25000"/>
                </a:schemeClr>
              </a:buClr>
              <a:buSzPct val="80000"/>
              <a:buFont typeface="Corbel" pitchFamily="34" charset="0"/>
              <a:buChar char="•"/>
            </a:pPr>
            <a:r>
              <a:rPr lang="en-US" sz="2400" dirty="0">
                <a:solidFill>
                  <a:schemeClr val="bg2">
                    <a:lumMod val="10000"/>
                  </a:schemeClr>
                </a:solidFill>
                <a:latin typeface="Arial" panose="020B0604020202020204" pitchFamily="34" charset="0"/>
                <a:cs typeface="Arial" panose="020B0604020202020204" pitchFamily="34" charset="0"/>
              </a:rPr>
              <a:t>Service – focused</a:t>
            </a:r>
          </a:p>
          <a:p>
            <a:pPr marL="228600" lvl="0" indent="-182880" defTabSz="914400">
              <a:lnSpc>
                <a:spcPct val="90000"/>
              </a:lnSpc>
              <a:spcBef>
                <a:spcPts val="1400"/>
              </a:spcBef>
              <a:buClr>
                <a:schemeClr val="bg2">
                  <a:lumMod val="25000"/>
                </a:schemeClr>
              </a:buClr>
              <a:buSzPct val="80000"/>
              <a:buFont typeface="Corbel" pitchFamily="34" charset="0"/>
              <a:buChar char="•"/>
            </a:pPr>
            <a:r>
              <a:rPr lang="en-US" sz="2400" dirty="0">
                <a:solidFill>
                  <a:schemeClr val="bg2">
                    <a:lumMod val="10000"/>
                  </a:schemeClr>
                </a:solidFill>
                <a:latin typeface="Arial" panose="020B0604020202020204" pitchFamily="34" charset="0"/>
                <a:cs typeface="Arial" panose="020B0604020202020204" pitchFamily="34" charset="0"/>
              </a:rPr>
              <a:t>Ethical </a:t>
            </a:r>
          </a:p>
          <a:p>
            <a:pPr marL="228600" lvl="0" indent="-182880" defTabSz="914400">
              <a:lnSpc>
                <a:spcPct val="90000"/>
              </a:lnSpc>
              <a:spcBef>
                <a:spcPts val="1400"/>
              </a:spcBef>
              <a:buClr>
                <a:schemeClr val="bg2">
                  <a:lumMod val="25000"/>
                </a:schemeClr>
              </a:buClr>
              <a:buSzPct val="80000"/>
              <a:buFont typeface="Corbel" pitchFamily="34" charset="0"/>
              <a:buChar char="•"/>
            </a:pPr>
            <a:r>
              <a:rPr lang="en-US" sz="2400" dirty="0">
                <a:solidFill>
                  <a:schemeClr val="bg2">
                    <a:lumMod val="10000"/>
                  </a:schemeClr>
                </a:solidFill>
                <a:latin typeface="Arial" panose="020B0604020202020204" pitchFamily="34" charset="0"/>
                <a:cs typeface="Arial" panose="020B0604020202020204" pitchFamily="34" charset="0"/>
              </a:rPr>
              <a:t>Moral </a:t>
            </a:r>
          </a:p>
          <a:p>
            <a:pPr marL="228600" lvl="0" indent="-182880" defTabSz="914400">
              <a:lnSpc>
                <a:spcPct val="90000"/>
              </a:lnSpc>
              <a:spcBef>
                <a:spcPts val="1400"/>
              </a:spcBef>
              <a:buClr>
                <a:schemeClr val="bg2">
                  <a:lumMod val="25000"/>
                </a:schemeClr>
              </a:buClr>
              <a:buSzPct val="80000"/>
              <a:buFont typeface="Corbel" pitchFamily="34" charset="0"/>
              <a:buChar char="•"/>
            </a:pPr>
            <a:r>
              <a:rPr lang="en-US" sz="2400" dirty="0">
                <a:solidFill>
                  <a:schemeClr val="bg2">
                    <a:lumMod val="10000"/>
                  </a:schemeClr>
                </a:solidFill>
                <a:latin typeface="Arial" panose="020B0604020202020204" pitchFamily="34" charset="0"/>
                <a:cs typeface="Arial" panose="020B0604020202020204" pitchFamily="34" charset="0"/>
              </a:rPr>
              <a:t>Diverse </a:t>
            </a:r>
          </a:p>
        </p:txBody>
      </p:sp>
      <p:sp>
        <p:nvSpPr>
          <p:cNvPr id="3" name="TextBox 2"/>
          <p:cNvSpPr txBox="1"/>
          <p:nvPr/>
        </p:nvSpPr>
        <p:spPr>
          <a:xfrm>
            <a:off x="6891253" y="1974449"/>
            <a:ext cx="4056610" cy="2472472"/>
          </a:xfrm>
          <a:prstGeom prst="rect">
            <a:avLst/>
          </a:prstGeom>
          <a:noFill/>
        </p:spPr>
        <p:txBody>
          <a:bodyPr wrap="square" rtlCol="0">
            <a:spAutoFit/>
          </a:bodyPr>
          <a:lstStyle/>
          <a:p>
            <a:pPr marL="228600" lvl="0" indent="-182880" defTabSz="914400">
              <a:lnSpc>
                <a:spcPct val="90000"/>
              </a:lnSpc>
              <a:spcBef>
                <a:spcPts val="1400"/>
              </a:spcBef>
              <a:buClr>
                <a:schemeClr val="bg2">
                  <a:lumMod val="25000"/>
                </a:schemeClr>
              </a:buClr>
              <a:buSzPct val="80000"/>
              <a:buFont typeface="Corbel" pitchFamily="34" charset="0"/>
              <a:buChar char="•"/>
            </a:pPr>
            <a:r>
              <a:rPr lang="en-US" sz="2400" dirty="0">
                <a:solidFill>
                  <a:schemeClr val="bg2">
                    <a:lumMod val="10000"/>
                  </a:schemeClr>
                </a:solidFill>
                <a:latin typeface="Arial" panose="020B0604020202020204" pitchFamily="34" charset="0"/>
                <a:cs typeface="Arial" panose="020B0604020202020204" pitchFamily="34" charset="0"/>
              </a:rPr>
              <a:t>Leaders </a:t>
            </a:r>
          </a:p>
          <a:p>
            <a:pPr marL="228600" lvl="0" indent="-182880" defTabSz="914400">
              <a:lnSpc>
                <a:spcPct val="90000"/>
              </a:lnSpc>
              <a:spcBef>
                <a:spcPts val="1400"/>
              </a:spcBef>
              <a:buClr>
                <a:schemeClr val="bg2">
                  <a:lumMod val="25000"/>
                </a:schemeClr>
              </a:buClr>
              <a:buSzPct val="80000"/>
              <a:buFont typeface="Corbel" pitchFamily="34" charset="0"/>
              <a:buChar char="•"/>
            </a:pPr>
            <a:r>
              <a:rPr lang="en-US" sz="2400" dirty="0">
                <a:solidFill>
                  <a:schemeClr val="bg2">
                    <a:lumMod val="10000"/>
                  </a:schemeClr>
                </a:solidFill>
                <a:latin typeface="Arial" panose="020B0604020202020204" pitchFamily="34" charset="0"/>
                <a:cs typeface="Arial" panose="020B0604020202020204" pitchFamily="34" charset="0"/>
              </a:rPr>
              <a:t>Accountability </a:t>
            </a:r>
          </a:p>
          <a:p>
            <a:pPr marL="228600" lvl="0" indent="-182880" defTabSz="914400">
              <a:lnSpc>
                <a:spcPct val="90000"/>
              </a:lnSpc>
              <a:spcBef>
                <a:spcPts val="1400"/>
              </a:spcBef>
              <a:buClr>
                <a:schemeClr val="bg2">
                  <a:lumMod val="25000"/>
                </a:schemeClr>
              </a:buClr>
              <a:buSzPct val="80000"/>
              <a:buFont typeface="Corbel" pitchFamily="34" charset="0"/>
              <a:buChar char="•"/>
            </a:pPr>
            <a:r>
              <a:rPr lang="en-US" sz="2400" dirty="0">
                <a:solidFill>
                  <a:schemeClr val="bg2">
                    <a:lumMod val="10000"/>
                  </a:schemeClr>
                </a:solidFill>
                <a:latin typeface="Arial" panose="020B0604020202020204" pitchFamily="34" charset="0"/>
                <a:cs typeface="Arial" panose="020B0604020202020204" pitchFamily="34" charset="0"/>
              </a:rPr>
              <a:t>Gratitude </a:t>
            </a:r>
          </a:p>
          <a:p>
            <a:pPr marL="228600" lvl="0" indent="-182880" defTabSz="914400">
              <a:lnSpc>
                <a:spcPct val="90000"/>
              </a:lnSpc>
              <a:spcBef>
                <a:spcPts val="1400"/>
              </a:spcBef>
              <a:buClr>
                <a:schemeClr val="bg2">
                  <a:lumMod val="25000"/>
                </a:schemeClr>
              </a:buClr>
              <a:buSzPct val="80000"/>
              <a:buFont typeface="Corbel" pitchFamily="34" charset="0"/>
              <a:buChar char="•"/>
            </a:pPr>
            <a:r>
              <a:rPr lang="en-US" sz="2400" dirty="0">
                <a:solidFill>
                  <a:schemeClr val="bg2">
                    <a:lumMod val="10000"/>
                  </a:schemeClr>
                </a:solidFill>
                <a:latin typeface="Arial" panose="020B0604020202020204" pitchFamily="34" charset="0"/>
                <a:cs typeface="Arial" panose="020B0604020202020204" pitchFamily="34" charset="0"/>
              </a:rPr>
              <a:t>Progressive </a:t>
            </a:r>
          </a:p>
          <a:p>
            <a:pPr marL="228600" lvl="0" indent="-182880" defTabSz="914400">
              <a:lnSpc>
                <a:spcPct val="90000"/>
              </a:lnSpc>
              <a:spcBef>
                <a:spcPts val="1400"/>
              </a:spcBef>
              <a:buClr>
                <a:schemeClr val="bg2">
                  <a:lumMod val="25000"/>
                </a:schemeClr>
              </a:buClr>
              <a:buSzPct val="80000"/>
              <a:buFont typeface="Corbel" pitchFamily="34" charset="0"/>
              <a:buChar char="•"/>
            </a:pPr>
            <a:r>
              <a:rPr lang="en-US" sz="2400" dirty="0">
                <a:solidFill>
                  <a:schemeClr val="bg2">
                    <a:lumMod val="10000"/>
                  </a:schemeClr>
                </a:solidFill>
                <a:latin typeface="Arial" panose="020B0604020202020204" pitchFamily="34" charset="0"/>
                <a:cs typeface="Arial" panose="020B0604020202020204" pitchFamily="34" charset="0"/>
              </a:rPr>
              <a:t>Excellence </a:t>
            </a:r>
          </a:p>
        </p:txBody>
      </p:sp>
    </p:spTree>
    <p:extLst>
      <p:ext uri="{BB962C8B-B14F-4D97-AF65-F5344CB8AC3E}">
        <p14:creationId xmlns:p14="http://schemas.microsoft.com/office/powerpoint/2010/main" val="1739963706"/>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3629" y="469640"/>
            <a:ext cx="9875520" cy="1356360"/>
          </a:xfrm>
        </p:spPr>
        <p:txBody>
          <a:bodyPr>
            <a:normAutofit/>
          </a:bodyPr>
          <a:lstStyle/>
          <a:p>
            <a:pPr algn="ctr"/>
            <a:r>
              <a:rPr lang="en-US" dirty="0"/>
              <a:t>Continuous Quality Improvement</a:t>
            </a:r>
            <a:endParaRPr lang="en-US" b="1" dirty="0">
              <a:solidFill>
                <a:schemeClr val="accent2"/>
              </a:solidFill>
              <a:latin typeface="Arial Black" panose="020B0A04020102020204" pitchFamily="34" charset="0"/>
            </a:endParaRPr>
          </a:p>
        </p:txBody>
      </p:sp>
      <p:sp>
        <p:nvSpPr>
          <p:cNvPr id="3" name="Rectangle 2"/>
          <p:cNvSpPr/>
          <p:nvPr/>
        </p:nvSpPr>
        <p:spPr>
          <a:xfrm>
            <a:off x="506437" y="1887179"/>
            <a:ext cx="11268221" cy="881267"/>
          </a:xfrm>
          <a:prstGeom prst="rect">
            <a:avLst/>
          </a:prstGeom>
        </p:spPr>
        <p:txBody>
          <a:bodyPr wrap="square">
            <a:spAutoFit/>
          </a:bodyPr>
          <a:lstStyle/>
          <a:p>
            <a:pPr marL="228600" lvl="0" indent="-182880" defTabSz="914400">
              <a:lnSpc>
                <a:spcPct val="90000"/>
              </a:lnSpc>
              <a:spcBef>
                <a:spcPts val="1400"/>
              </a:spcBef>
              <a:buClr>
                <a:srgbClr val="00589A"/>
              </a:buClr>
              <a:buSzPct val="80000"/>
              <a:buFont typeface="Corbel" pitchFamily="34" charset="0"/>
              <a:buChar char="•"/>
            </a:pPr>
            <a:endParaRPr lang="en-US" sz="2200" dirty="0">
              <a:solidFill>
                <a:srgbClr val="00589A"/>
              </a:solidFill>
              <a:latin typeface="Arial" panose="020B0604020202020204" pitchFamily="34" charset="0"/>
              <a:cs typeface="Arial" panose="020B0604020202020204" pitchFamily="34" charset="0"/>
            </a:endParaRPr>
          </a:p>
          <a:p>
            <a:pPr marL="228600" lvl="0" indent="-182880" defTabSz="914400">
              <a:lnSpc>
                <a:spcPct val="90000"/>
              </a:lnSpc>
              <a:spcBef>
                <a:spcPts val="1400"/>
              </a:spcBef>
              <a:buClr>
                <a:srgbClr val="00589A"/>
              </a:buClr>
              <a:buSzPct val="80000"/>
              <a:buFont typeface="Corbel" pitchFamily="34" charset="0"/>
              <a:buChar char="•"/>
            </a:pPr>
            <a:endParaRPr lang="en-US" sz="2200" dirty="0">
              <a:solidFill>
                <a:srgbClr val="00589A"/>
              </a:solidFill>
              <a:latin typeface="Arial" panose="020B0604020202020204" pitchFamily="34" charset="0"/>
              <a:cs typeface="Arial" panose="020B0604020202020204" pitchFamily="34" charset="0"/>
            </a:endParaRPr>
          </a:p>
        </p:txBody>
      </p:sp>
      <p:sp>
        <p:nvSpPr>
          <p:cNvPr id="6" name="Rectangle 5"/>
          <p:cNvSpPr/>
          <p:nvPr/>
        </p:nvSpPr>
        <p:spPr>
          <a:xfrm>
            <a:off x="648119" y="2111524"/>
            <a:ext cx="6096000" cy="3970318"/>
          </a:xfrm>
          <a:prstGeom prst="rect">
            <a:avLst/>
          </a:prstGeom>
        </p:spPr>
        <p:txBody>
          <a:bodyPr>
            <a:spAutoFit/>
          </a:bodyPr>
          <a:lstStyle/>
          <a:p>
            <a:pPr marL="800100" lvl="1" indent="-342900">
              <a:lnSpc>
                <a:spcPct val="150000"/>
              </a:lnSpc>
              <a:buClr>
                <a:schemeClr val="bg2">
                  <a:lumMod val="25000"/>
                </a:schemeClr>
              </a:buClr>
              <a:buFont typeface="Arial" panose="020B0604020202020204" pitchFamily="34" charset="0"/>
              <a:buChar char="•"/>
            </a:pPr>
            <a:r>
              <a:rPr lang="en-US" sz="2400" dirty="0">
                <a:solidFill>
                  <a:schemeClr val="bg2">
                    <a:lumMod val="10000"/>
                  </a:schemeClr>
                </a:solidFill>
                <a:latin typeface="Arial" panose="020B0604020202020204" pitchFamily="34" charset="0"/>
                <a:cs typeface="Arial" panose="020B0604020202020204" pitchFamily="34" charset="0"/>
              </a:rPr>
              <a:t>Council on Accreditation </a:t>
            </a:r>
          </a:p>
          <a:p>
            <a:pPr marL="800100" lvl="1" indent="-342900">
              <a:lnSpc>
                <a:spcPct val="150000"/>
              </a:lnSpc>
              <a:buClr>
                <a:schemeClr val="bg2">
                  <a:lumMod val="25000"/>
                </a:schemeClr>
              </a:buClr>
              <a:buFont typeface="Arial" panose="020B0604020202020204" pitchFamily="34" charset="0"/>
              <a:buChar char="•"/>
            </a:pPr>
            <a:r>
              <a:rPr lang="en-US" sz="2400" dirty="0">
                <a:solidFill>
                  <a:schemeClr val="bg2">
                    <a:lumMod val="10000"/>
                  </a:schemeClr>
                </a:solidFill>
                <a:latin typeface="Arial" panose="020B0604020202020204" pitchFamily="34" charset="0"/>
                <a:cs typeface="Arial" panose="020B0604020202020204" pitchFamily="34" charset="0"/>
              </a:rPr>
              <a:t>CQIP Committee</a:t>
            </a:r>
          </a:p>
          <a:p>
            <a:pPr marL="800100" lvl="1" indent="-342900">
              <a:lnSpc>
                <a:spcPct val="150000"/>
              </a:lnSpc>
              <a:buClr>
                <a:schemeClr val="bg2">
                  <a:lumMod val="25000"/>
                </a:schemeClr>
              </a:buClr>
              <a:buFont typeface="Arial" panose="020B0604020202020204" pitchFamily="34" charset="0"/>
              <a:buChar char="•"/>
            </a:pPr>
            <a:r>
              <a:rPr lang="en-US" sz="2400" dirty="0">
                <a:solidFill>
                  <a:schemeClr val="bg2">
                    <a:lumMod val="10000"/>
                  </a:schemeClr>
                </a:solidFill>
                <a:latin typeface="Arial" panose="020B0604020202020204" pitchFamily="34" charset="0"/>
                <a:cs typeface="Arial" panose="020B0604020202020204" pitchFamily="34" charset="0"/>
              </a:rPr>
              <a:t>Evidence based programming</a:t>
            </a:r>
          </a:p>
          <a:p>
            <a:pPr marL="800100" lvl="1" indent="-342900">
              <a:lnSpc>
                <a:spcPct val="150000"/>
              </a:lnSpc>
              <a:buClr>
                <a:schemeClr val="bg2">
                  <a:lumMod val="25000"/>
                </a:schemeClr>
              </a:buClr>
              <a:buFont typeface="Arial" panose="020B0604020202020204" pitchFamily="34" charset="0"/>
              <a:buChar char="•"/>
            </a:pPr>
            <a:r>
              <a:rPr lang="en-US" sz="2400" dirty="0">
                <a:solidFill>
                  <a:schemeClr val="bg2">
                    <a:lumMod val="10000"/>
                  </a:schemeClr>
                </a:solidFill>
                <a:latin typeface="Arial" panose="020B0604020202020204" pitchFamily="34" charset="0"/>
                <a:cs typeface="Arial" panose="020B0604020202020204" pitchFamily="34" charset="0"/>
              </a:rPr>
              <a:t>Policy development </a:t>
            </a:r>
          </a:p>
          <a:p>
            <a:pPr marL="800100" lvl="1" indent="-342900">
              <a:lnSpc>
                <a:spcPct val="150000"/>
              </a:lnSpc>
              <a:buClr>
                <a:schemeClr val="bg2">
                  <a:lumMod val="25000"/>
                </a:schemeClr>
              </a:buClr>
              <a:buFont typeface="Arial" panose="020B0604020202020204" pitchFamily="34" charset="0"/>
              <a:buChar char="•"/>
            </a:pPr>
            <a:r>
              <a:rPr lang="en-US" sz="2400" dirty="0">
                <a:solidFill>
                  <a:schemeClr val="bg2">
                    <a:lumMod val="10000"/>
                  </a:schemeClr>
                </a:solidFill>
                <a:latin typeface="Arial" panose="020B0604020202020204" pitchFamily="34" charset="0"/>
                <a:cs typeface="Arial" panose="020B0604020202020204" pitchFamily="34" charset="0"/>
              </a:rPr>
              <a:t>Best practices</a:t>
            </a:r>
          </a:p>
          <a:p>
            <a:pPr marL="800100" lvl="1" indent="-342900">
              <a:lnSpc>
                <a:spcPct val="150000"/>
              </a:lnSpc>
              <a:buClr>
                <a:schemeClr val="bg2">
                  <a:lumMod val="25000"/>
                </a:schemeClr>
              </a:buClr>
              <a:buFont typeface="Arial" panose="020B0604020202020204" pitchFamily="34" charset="0"/>
              <a:buChar char="•"/>
            </a:pPr>
            <a:r>
              <a:rPr lang="en-US" sz="2400" dirty="0">
                <a:solidFill>
                  <a:schemeClr val="bg2">
                    <a:lumMod val="10000"/>
                  </a:schemeClr>
                </a:solidFill>
                <a:latin typeface="Arial" panose="020B0604020202020204" pitchFamily="34" charset="0"/>
                <a:cs typeface="Arial" panose="020B0604020202020204" pitchFamily="34" charset="0"/>
              </a:rPr>
              <a:t>Improving compliance</a:t>
            </a:r>
          </a:p>
          <a:p>
            <a:pPr marL="800100" lvl="1" indent="-342900">
              <a:lnSpc>
                <a:spcPct val="150000"/>
              </a:lnSpc>
              <a:buClr>
                <a:schemeClr val="bg2">
                  <a:lumMod val="25000"/>
                </a:schemeClr>
              </a:buClr>
              <a:buFont typeface="Arial" panose="020B0604020202020204" pitchFamily="34" charset="0"/>
              <a:buChar char="•"/>
            </a:pPr>
            <a:r>
              <a:rPr lang="en-US" sz="2400" dirty="0">
                <a:solidFill>
                  <a:schemeClr val="bg2">
                    <a:lumMod val="10000"/>
                  </a:schemeClr>
                </a:solidFill>
                <a:latin typeface="Arial" panose="020B0604020202020204" pitchFamily="34" charset="0"/>
                <a:cs typeface="Arial" panose="020B0604020202020204" pitchFamily="34" charset="0"/>
              </a:rPr>
              <a:t>Funders &amp; licensing requirements </a:t>
            </a:r>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41368" y="2196486"/>
            <a:ext cx="2636042" cy="2548176"/>
          </a:xfrm>
          <a:prstGeom prst="rect">
            <a:avLst/>
          </a:prstGeom>
        </p:spPr>
      </p:pic>
    </p:spTree>
    <p:extLst>
      <p:ext uri="{BB962C8B-B14F-4D97-AF65-F5344CB8AC3E}">
        <p14:creationId xmlns:p14="http://schemas.microsoft.com/office/powerpoint/2010/main" val="870184044"/>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3629" y="469640"/>
            <a:ext cx="9875520" cy="1356360"/>
          </a:xfrm>
        </p:spPr>
        <p:txBody>
          <a:bodyPr>
            <a:normAutofit/>
          </a:bodyPr>
          <a:lstStyle/>
          <a:p>
            <a:pPr algn="ctr"/>
            <a:r>
              <a:rPr lang="en-US" dirty="0"/>
              <a:t>Advocacy</a:t>
            </a:r>
            <a:r>
              <a:rPr lang="en-US" b="1" dirty="0">
                <a:solidFill>
                  <a:schemeClr val="accent2"/>
                </a:solidFill>
                <a:latin typeface="Arial Black" panose="020B0A04020102020204" pitchFamily="34" charset="0"/>
              </a:rPr>
              <a:t> </a:t>
            </a:r>
          </a:p>
        </p:txBody>
      </p:sp>
      <p:sp>
        <p:nvSpPr>
          <p:cNvPr id="7" name="Content Placeholder 2"/>
          <p:cNvSpPr txBox="1">
            <a:spLocks/>
          </p:cNvSpPr>
          <p:nvPr/>
        </p:nvSpPr>
        <p:spPr>
          <a:xfrm>
            <a:off x="409901" y="1656299"/>
            <a:ext cx="11463231" cy="2789092"/>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a:lstStyle>
          <a:p>
            <a:pPr marL="45720" indent="0">
              <a:buNone/>
            </a:pPr>
            <a:endParaRPr lang="en-US" sz="2400" dirty="0">
              <a:solidFill>
                <a:srgbClr val="00589A"/>
              </a:solidFill>
              <a:latin typeface="Arial" panose="020B0604020202020204" pitchFamily="34" charset="0"/>
              <a:cs typeface="Arial" panose="020B0604020202020204" pitchFamily="34" charset="0"/>
            </a:endParaRPr>
          </a:p>
        </p:txBody>
      </p:sp>
      <p:sp>
        <p:nvSpPr>
          <p:cNvPr id="4" name="Rectangle 3"/>
          <p:cNvSpPr/>
          <p:nvPr/>
        </p:nvSpPr>
        <p:spPr>
          <a:xfrm>
            <a:off x="4396277" y="1888630"/>
            <a:ext cx="7052384" cy="3427605"/>
          </a:xfrm>
          <a:prstGeom prst="rect">
            <a:avLst/>
          </a:prstGeom>
        </p:spPr>
        <p:txBody>
          <a:bodyPr wrap="square">
            <a:spAutoFit/>
          </a:bodyPr>
          <a:lstStyle/>
          <a:p>
            <a:pPr marL="228600" lvl="0" indent="-182880" defTabSz="914400">
              <a:lnSpc>
                <a:spcPct val="90000"/>
              </a:lnSpc>
              <a:spcBef>
                <a:spcPts val="1400"/>
              </a:spcBef>
              <a:buClr>
                <a:schemeClr val="bg2">
                  <a:lumMod val="25000"/>
                </a:schemeClr>
              </a:buClr>
              <a:buSzPct val="80000"/>
              <a:buFont typeface="Corbel" pitchFamily="34" charset="0"/>
              <a:buChar char="•"/>
            </a:pPr>
            <a:r>
              <a:rPr lang="en-US" sz="2200" dirty="0">
                <a:solidFill>
                  <a:schemeClr val="bg2">
                    <a:lumMod val="10000"/>
                  </a:schemeClr>
                </a:solidFill>
                <a:latin typeface="Arial" panose="020B0604020202020204" pitchFamily="34" charset="0"/>
                <a:cs typeface="Arial" panose="020B0604020202020204" pitchFamily="34" charset="0"/>
              </a:rPr>
              <a:t>We intervene for the individuals and families we serve on more than just a micro level.  </a:t>
            </a:r>
          </a:p>
          <a:p>
            <a:pPr marL="228600" lvl="0" indent="-182880" defTabSz="914400">
              <a:lnSpc>
                <a:spcPct val="90000"/>
              </a:lnSpc>
              <a:spcBef>
                <a:spcPts val="1400"/>
              </a:spcBef>
              <a:buClr>
                <a:schemeClr val="bg2">
                  <a:lumMod val="25000"/>
                </a:schemeClr>
              </a:buClr>
              <a:buSzPct val="80000"/>
              <a:buFont typeface="Corbel" pitchFamily="34" charset="0"/>
              <a:buChar char="•"/>
            </a:pPr>
            <a:r>
              <a:rPr lang="en-US" sz="2200" dirty="0">
                <a:solidFill>
                  <a:schemeClr val="bg2">
                    <a:lumMod val="10000"/>
                  </a:schemeClr>
                </a:solidFill>
                <a:latin typeface="Arial" panose="020B0604020202020204" pitchFamily="34" charset="0"/>
                <a:cs typeface="Arial" panose="020B0604020202020204" pitchFamily="34" charset="0"/>
              </a:rPr>
              <a:t>As an agency, we also are a leader in the community and lend our voice for macro level change. </a:t>
            </a:r>
          </a:p>
          <a:p>
            <a:pPr marL="228600" lvl="0" indent="-182880" defTabSz="914400">
              <a:lnSpc>
                <a:spcPct val="90000"/>
              </a:lnSpc>
              <a:spcBef>
                <a:spcPts val="1400"/>
              </a:spcBef>
              <a:buClr>
                <a:schemeClr val="bg2">
                  <a:lumMod val="25000"/>
                </a:schemeClr>
              </a:buClr>
              <a:buSzPct val="80000"/>
              <a:buFont typeface="Corbel" pitchFamily="34" charset="0"/>
              <a:buChar char="•"/>
            </a:pPr>
            <a:r>
              <a:rPr lang="en-US" sz="2200" dirty="0">
                <a:solidFill>
                  <a:schemeClr val="bg2">
                    <a:lumMod val="10000"/>
                  </a:schemeClr>
                </a:solidFill>
                <a:latin typeface="Arial" panose="020B0604020202020204" pitchFamily="34" charset="0"/>
                <a:cs typeface="Arial" panose="020B0604020202020204" pitchFamily="34" charset="0"/>
              </a:rPr>
              <a:t>Advocate for policy change</a:t>
            </a:r>
          </a:p>
          <a:p>
            <a:pPr marL="228600" lvl="0" indent="-182880" defTabSz="914400">
              <a:lnSpc>
                <a:spcPct val="90000"/>
              </a:lnSpc>
              <a:spcBef>
                <a:spcPts val="1400"/>
              </a:spcBef>
              <a:buClr>
                <a:schemeClr val="bg2">
                  <a:lumMod val="25000"/>
                </a:schemeClr>
              </a:buClr>
              <a:buSzPct val="80000"/>
              <a:buFont typeface="Corbel" pitchFamily="34" charset="0"/>
              <a:buChar char="•"/>
            </a:pPr>
            <a:r>
              <a:rPr lang="en-US" sz="2200" dirty="0">
                <a:solidFill>
                  <a:schemeClr val="bg2">
                    <a:lumMod val="10000"/>
                  </a:schemeClr>
                </a:solidFill>
                <a:latin typeface="Arial" panose="020B0604020202020204" pitchFamily="34" charset="0"/>
                <a:cs typeface="Arial" panose="020B0604020202020204" pitchFamily="34" charset="0"/>
              </a:rPr>
              <a:t>Legislation</a:t>
            </a:r>
          </a:p>
          <a:p>
            <a:pPr marL="228600" lvl="0" indent="-182880" defTabSz="914400">
              <a:lnSpc>
                <a:spcPct val="90000"/>
              </a:lnSpc>
              <a:spcBef>
                <a:spcPts val="1400"/>
              </a:spcBef>
              <a:buClr>
                <a:schemeClr val="bg2">
                  <a:lumMod val="25000"/>
                </a:schemeClr>
              </a:buClr>
              <a:buSzPct val="80000"/>
              <a:buFont typeface="Corbel" pitchFamily="34" charset="0"/>
              <a:buChar char="•"/>
            </a:pPr>
            <a:r>
              <a:rPr lang="en-US" sz="2200" dirty="0">
                <a:solidFill>
                  <a:schemeClr val="bg2">
                    <a:lumMod val="10000"/>
                  </a:schemeClr>
                </a:solidFill>
                <a:latin typeface="Arial" panose="020B0604020202020204" pitchFamily="34" charset="0"/>
                <a:cs typeface="Arial" panose="020B0604020202020204" pitchFamily="34" charset="0"/>
              </a:rPr>
              <a:t>Educating legislators</a:t>
            </a:r>
          </a:p>
          <a:p>
            <a:pPr marL="228600" lvl="0" indent="-182880" defTabSz="914400">
              <a:lnSpc>
                <a:spcPct val="90000"/>
              </a:lnSpc>
              <a:spcBef>
                <a:spcPts val="1400"/>
              </a:spcBef>
              <a:buClr>
                <a:schemeClr val="bg2">
                  <a:lumMod val="25000"/>
                </a:schemeClr>
              </a:buClr>
              <a:buSzPct val="80000"/>
              <a:buFont typeface="Corbel" pitchFamily="34" charset="0"/>
              <a:buChar char="•"/>
            </a:pPr>
            <a:r>
              <a:rPr lang="en-US" sz="2200" dirty="0">
                <a:solidFill>
                  <a:schemeClr val="bg2">
                    <a:lumMod val="10000"/>
                  </a:schemeClr>
                </a:solidFill>
                <a:latin typeface="Arial" panose="020B0604020202020204" pitchFamily="34" charset="0"/>
                <a:cs typeface="Arial" panose="020B0604020202020204" pitchFamily="34" charset="0"/>
              </a:rPr>
              <a:t>Coalitions</a:t>
            </a:r>
          </a:p>
        </p:txBody>
      </p:sp>
      <p:pic>
        <p:nvPicPr>
          <p:cNvPr id="6" name="Picture 5"/>
          <p:cNvPicPr>
            <a:picLocks noChangeAspect="1"/>
          </p:cNvPicPr>
          <p:nvPr/>
        </p:nvPicPr>
        <p:blipFill>
          <a:blip r:embed="rId3"/>
          <a:stretch>
            <a:fillRect/>
          </a:stretch>
        </p:blipFill>
        <p:spPr>
          <a:xfrm>
            <a:off x="878660" y="2317703"/>
            <a:ext cx="2737341" cy="2127688"/>
          </a:xfrm>
          <a:prstGeom prst="rect">
            <a:avLst/>
          </a:prstGeom>
        </p:spPr>
      </p:pic>
    </p:spTree>
    <p:extLst>
      <p:ext uri="{BB962C8B-B14F-4D97-AF65-F5344CB8AC3E}">
        <p14:creationId xmlns:p14="http://schemas.microsoft.com/office/powerpoint/2010/main" val="570759635"/>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theme/theme1.xml><?xml version="1.0" encoding="utf-8"?>
<a:theme xmlns:a="http://schemas.openxmlformats.org/drawingml/2006/main" name="Basis">
  <a:themeElements>
    <a:clrScheme name="CFS NSO Theme">
      <a:dk1>
        <a:srgbClr val="262626"/>
      </a:dk1>
      <a:lt1>
        <a:srgbClr val="FFFFFF"/>
      </a:lt1>
      <a:dk2>
        <a:srgbClr val="7F7F7F"/>
      </a:dk2>
      <a:lt2>
        <a:srgbClr val="D8D8D8"/>
      </a:lt2>
      <a:accent1>
        <a:srgbClr val="AFCDD7"/>
      </a:accent1>
      <a:accent2>
        <a:srgbClr val="89A84F"/>
      </a:accent2>
      <a:accent3>
        <a:srgbClr val="D3C763"/>
      </a:accent3>
      <a:accent4>
        <a:srgbClr val="001489"/>
      </a:accent4>
      <a:accent5>
        <a:srgbClr val="E0D656"/>
      </a:accent5>
      <a:accent6>
        <a:srgbClr val="617838"/>
      </a:accent6>
      <a:hlink>
        <a:srgbClr val="001489"/>
      </a:hlink>
      <a:folHlink>
        <a:srgbClr val="617838"/>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9374</TotalTime>
  <Words>787</Words>
  <Application>Microsoft Office PowerPoint</Application>
  <PresentationFormat>Widescreen</PresentationFormat>
  <Paragraphs>103</Paragraphs>
  <Slides>15</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Black</vt:lpstr>
      <vt:lpstr>Calibri</vt:lpstr>
      <vt:lpstr>Corbel</vt:lpstr>
      <vt:lpstr>Basis</vt:lpstr>
      <vt:lpstr>When life becomes challenging, finding help shouldn’t be</vt:lpstr>
      <vt:lpstr>Who We Are</vt:lpstr>
      <vt:lpstr>Locations</vt:lpstr>
      <vt:lpstr>Our Mission and Vision</vt:lpstr>
      <vt:lpstr>Our Company Culture</vt:lpstr>
      <vt:lpstr>Service Areas</vt:lpstr>
      <vt:lpstr>Core Values</vt:lpstr>
      <vt:lpstr>Continuous Quality Improvement</vt:lpstr>
      <vt:lpstr>Advocacy </vt:lpstr>
      <vt:lpstr>TITLE</vt:lpstr>
      <vt:lpstr>TITLE</vt:lpstr>
      <vt:lpstr>TITLE</vt:lpstr>
      <vt:lpstr>TITLE</vt:lpstr>
      <vt:lpstr>TITLE</vt:lpstr>
      <vt:lpstr>Experienced Care</vt:lpstr>
    </vt:vector>
  </TitlesOfParts>
  <Company>Center for Family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Ward</dc:creator>
  <cp:lastModifiedBy>Lauren Divinagracia</cp:lastModifiedBy>
  <cp:revision>178</cp:revision>
  <cp:lastPrinted>2018-08-02T16:34:00Z</cp:lastPrinted>
  <dcterms:created xsi:type="dcterms:W3CDTF">2016-11-03T15:10:42Z</dcterms:created>
  <dcterms:modified xsi:type="dcterms:W3CDTF">2023-01-24T16:57:01Z</dcterms:modified>
</cp:coreProperties>
</file>