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notesMasterIdLst>
    <p:notesMasterId r:id="rId17"/>
  </p:notesMasterIdLst>
  <p:handoutMasterIdLst>
    <p:handoutMasterId r:id="rId18"/>
  </p:handoutMasterIdLst>
  <p:sldIdLst>
    <p:sldId id="262" r:id="rId2"/>
    <p:sldId id="264" r:id="rId3"/>
    <p:sldId id="265" r:id="rId4"/>
    <p:sldId id="266" r:id="rId5"/>
    <p:sldId id="267" r:id="rId6"/>
    <p:sldId id="268" r:id="rId7"/>
    <p:sldId id="269" r:id="rId8"/>
    <p:sldId id="270" r:id="rId9"/>
    <p:sldId id="271" r:id="rId10"/>
    <p:sldId id="263" r:id="rId11"/>
    <p:sldId id="275" r:id="rId12"/>
    <p:sldId id="276" r:id="rId13"/>
    <p:sldId id="277" r:id="rId14"/>
    <p:sldId id="278" r:id="rId15"/>
    <p:sldId id="274"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AC57"/>
    <a:srgbClr val="C9C360"/>
    <a:srgbClr val="003399"/>
    <a:srgbClr val="0059A5"/>
    <a:srgbClr val="0058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0984" autoAdjust="0"/>
  </p:normalViewPr>
  <p:slideViewPr>
    <p:cSldViewPr snapToGrid="0">
      <p:cViewPr varScale="1">
        <p:scale>
          <a:sx n="58" d="100"/>
          <a:sy n="58" d="100"/>
        </p:scale>
        <p:origin x="1526" y="53"/>
      </p:cViewPr>
      <p:guideLst>
        <p:guide orient="horz" pos="2160"/>
        <p:guide pos="3840"/>
      </p:guideLst>
    </p:cSldViewPr>
  </p:slideViewPr>
  <p:notesTextViewPr>
    <p:cViewPr>
      <p:scale>
        <a:sx n="3" d="2"/>
        <a:sy n="3" d="2"/>
      </p:scale>
      <p:origin x="0" y="0"/>
    </p:cViewPr>
  </p:notesTextViewPr>
  <p:sorterViewPr>
    <p:cViewPr>
      <p:scale>
        <a:sx n="100" d="100"/>
        <a:sy n="100" d="100"/>
      </p:scale>
      <p:origin x="0" y="-56502"/>
    </p:cViewPr>
  </p:sorterViewPr>
  <p:notesViewPr>
    <p:cSldViewPr snapToGrid="0">
      <p:cViewPr>
        <p:scale>
          <a:sx n="75" d="100"/>
          <a:sy n="75" d="100"/>
        </p:scale>
        <p:origin x="2394" y="-7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81DDCC28-CC9B-4C6B-8AA1-525CA0D81266}" type="datetimeFigureOut">
              <a:rPr lang="en-US" smtClean="0"/>
              <a:t>1/24/2023</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8D1845A-7D6B-4741-B0D7-A4AB38DCE51A}" type="slidenum">
              <a:rPr lang="en-US" smtClean="0"/>
              <a:t>‹#›</a:t>
            </a:fld>
            <a:endParaRPr lang="en-US"/>
          </a:p>
        </p:txBody>
      </p:sp>
    </p:spTree>
    <p:extLst>
      <p:ext uri="{BB962C8B-B14F-4D97-AF65-F5344CB8AC3E}">
        <p14:creationId xmlns:p14="http://schemas.microsoft.com/office/powerpoint/2010/main" val="29883791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91B0A44-1134-4D51-B22F-BDAA982CA9C8}" type="datetimeFigureOut">
              <a:rPr lang="en-US" smtClean="0"/>
              <a:t>1/24/2023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0DF8AE1-88DB-4A2A-A4DD-2FB14054C4AB}" type="slidenum">
              <a:rPr lang="en-US" smtClean="0"/>
              <a:t>‹#›</a:t>
            </a:fld>
            <a:endParaRPr lang="en-US"/>
          </a:p>
        </p:txBody>
      </p:sp>
    </p:spTree>
    <p:extLst>
      <p:ext uri="{BB962C8B-B14F-4D97-AF65-F5344CB8AC3E}">
        <p14:creationId xmlns:p14="http://schemas.microsoft.com/office/powerpoint/2010/main" val="771536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DF8AE1-88DB-4A2A-A4DD-2FB14054C4AB}" type="slidenum">
              <a:rPr lang="en-US" smtClean="0"/>
              <a:t>1</a:t>
            </a:fld>
            <a:endParaRPr lang="en-US"/>
          </a:p>
        </p:txBody>
      </p:sp>
    </p:spTree>
    <p:extLst>
      <p:ext uri="{BB962C8B-B14F-4D97-AF65-F5344CB8AC3E}">
        <p14:creationId xmlns:p14="http://schemas.microsoft.com/office/powerpoint/2010/main" val="31021317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EF41309F-33E4-4E8D-ADAD-F1CE2F22C66D}" type="slidenum">
              <a:rPr lang="en-US" smtClean="0"/>
              <a:t>15</a:t>
            </a:fld>
            <a:endParaRPr lang="en-US"/>
          </a:p>
        </p:txBody>
      </p:sp>
    </p:spTree>
    <p:extLst>
      <p:ext uri="{BB962C8B-B14F-4D97-AF65-F5344CB8AC3E}">
        <p14:creationId xmlns:p14="http://schemas.microsoft.com/office/powerpoint/2010/main" val="2978757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41309F-33E4-4E8D-ADAD-F1CE2F22C66D}" type="slidenum">
              <a:rPr lang="en-US" smtClean="0"/>
              <a:t>2</a:t>
            </a:fld>
            <a:endParaRPr lang="en-US"/>
          </a:p>
        </p:txBody>
      </p:sp>
    </p:spTree>
    <p:extLst>
      <p:ext uri="{BB962C8B-B14F-4D97-AF65-F5344CB8AC3E}">
        <p14:creationId xmlns:p14="http://schemas.microsoft.com/office/powerpoint/2010/main" val="2723780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Center For Family Services has over</a:t>
            </a:r>
            <a:r>
              <a:rPr lang="en-US" baseline="0" dirty="0"/>
              <a:t> 80</a:t>
            </a:r>
            <a:r>
              <a:rPr lang="en-US" dirty="0"/>
              <a:t> locations across New Jersey</a:t>
            </a:r>
            <a:r>
              <a:rPr lang="en-US" baseline="0" dirty="0"/>
              <a:t> and provides services in Atlantic, Burlington, Camden, Cape May, Cumberland, Essex, Gloucester, Morris, Ocean, Passaic, Salem, and Sussex counties</a:t>
            </a:r>
            <a:endParaRPr lang="en-US" dirty="0"/>
          </a:p>
        </p:txBody>
      </p:sp>
      <p:sp>
        <p:nvSpPr>
          <p:cNvPr id="4" name="Slide Number Placeholder 3"/>
          <p:cNvSpPr>
            <a:spLocks noGrp="1"/>
          </p:cNvSpPr>
          <p:nvPr>
            <p:ph type="sldNum" sz="quarter" idx="10"/>
          </p:nvPr>
        </p:nvSpPr>
        <p:spPr/>
        <p:txBody>
          <a:bodyPr/>
          <a:lstStyle/>
          <a:p>
            <a:fld id="{EF41309F-33E4-4E8D-ADAD-F1CE2F22C66D}" type="slidenum">
              <a:rPr lang="en-US" smtClean="0"/>
              <a:t>3</a:t>
            </a:fld>
            <a:endParaRPr lang="en-US"/>
          </a:p>
        </p:txBody>
      </p:sp>
    </p:spTree>
    <p:extLst>
      <p:ext uri="{BB962C8B-B14F-4D97-AF65-F5344CB8AC3E}">
        <p14:creationId xmlns:p14="http://schemas.microsoft.com/office/powerpoint/2010/main" val="1671107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753587" y="4648979"/>
            <a:ext cx="5852160" cy="3780473"/>
          </a:xfrm>
        </p:spPr>
        <p:txBody>
          <a:bodyPr/>
          <a:lstStyle/>
          <a:p>
            <a:endParaRPr lang="en-US" dirty="0"/>
          </a:p>
          <a:p>
            <a:r>
              <a:rPr lang="en-US" dirty="0"/>
              <a:t>As an organization, we rally around a common goal in changing and strengthening lives. Together we bring our talents, knowledge, experiences, and expertise to provide life-changing services to our community.</a:t>
            </a:r>
          </a:p>
          <a:p>
            <a:endParaRPr lang="en-US" dirty="0"/>
          </a:p>
        </p:txBody>
      </p:sp>
      <p:sp>
        <p:nvSpPr>
          <p:cNvPr id="4" name="Slide Number Placeholder 3"/>
          <p:cNvSpPr>
            <a:spLocks noGrp="1"/>
          </p:cNvSpPr>
          <p:nvPr>
            <p:ph type="sldNum" sz="quarter" idx="10"/>
          </p:nvPr>
        </p:nvSpPr>
        <p:spPr/>
        <p:txBody>
          <a:bodyPr/>
          <a:lstStyle/>
          <a:p>
            <a:fld id="{EF41309F-33E4-4E8D-ADAD-F1CE2F22C66D}" type="slidenum">
              <a:rPr lang="en-US" smtClean="0"/>
              <a:t>4</a:t>
            </a:fld>
            <a:endParaRPr lang="en-US"/>
          </a:p>
        </p:txBody>
      </p:sp>
      <p:sp>
        <p:nvSpPr>
          <p:cNvPr id="2" name="Slide Image Placeholder 1"/>
          <p:cNvSpPr>
            <a:spLocks noGrp="1" noRot="1" noChangeAspect="1"/>
          </p:cNvSpPr>
          <p:nvPr>
            <p:ph type="sldImg"/>
          </p:nvPr>
        </p:nvSpPr>
        <p:spPr>
          <a:xfrm>
            <a:off x="714375" y="1063625"/>
            <a:ext cx="5761038" cy="3240088"/>
          </a:xfrm>
        </p:spPr>
      </p:sp>
    </p:spTree>
    <p:extLst>
      <p:ext uri="{BB962C8B-B14F-4D97-AF65-F5344CB8AC3E}">
        <p14:creationId xmlns:p14="http://schemas.microsoft.com/office/powerpoint/2010/main" val="3540407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749575" y="3956902"/>
            <a:ext cx="5852160" cy="4823226"/>
          </a:xfrm>
        </p:spPr>
        <p:txBody>
          <a:bodyPr/>
          <a:lstStyle/>
          <a:p>
            <a:endParaRPr lang="en-US" baseline="0" dirty="0"/>
          </a:p>
        </p:txBody>
      </p:sp>
      <p:sp>
        <p:nvSpPr>
          <p:cNvPr id="4" name="Slide Number Placeholder 3"/>
          <p:cNvSpPr>
            <a:spLocks noGrp="1"/>
          </p:cNvSpPr>
          <p:nvPr>
            <p:ph type="sldNum" sz="quarter" idx="10"/>
          </p:nvPr>
        </p:nvSpPr>
        <p:spPr/>
        <p:txBody>
          <a:bodyPr/>
          <a:lstStyle/>
          <a:p>
            <a:fld id="{EF41309F-33E4-4E8D-ADAD-F1CE2F22C66D}" type="slidenum">
              <a:rPr lang="en-US" smtClean="0"/>
              <a:t>5</a:t>
            </a:fld>
            <a:endParaRPr lang="en-US"/>
          </a:p>
        </p:txBody>
      </p:sp>
      <p:sp>
        <p:nvSpPr>
          <p:cNvPr id="2" name="Slide Image Placeholder 1"/>
          <p:cNvSpPr>
            <a:spLocks noGrp="1" noRot="1" noChangeAspect="1"/>
          </p:cNvSpPr>
          <p:nvPr>
            <p:ph type="sldImg"/>
          </p:nvPr>
        </p:nvSpPr>
        <p:spPr>
          <a:xfrm>
            <a:off x="777875" y="377825"/>
            <a:ext cx="5761038" cy="3240088"/>
          </a:xfrm>
        </p:spPr>
      </p:sp>
    </p:spTree>
    <p:extLst>
      <p:ext uri="{BB962C8B-B14F-4D97-AF65-F5344CB8AC3E}">
        <p14:creationId xmlns:p14="http://schemas.microsoft.com/office/powerpoint/2010/main" val="21193250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Through more than 90 programs, the</a:t>
            </a:r>
            <a:r>
              <a:rPr lang="en-US" baseline="0" dirty="0"/>
              <a:t> Center For Family Services’</a:t>
            </a:r>
            <a:r>
              <a:rPr lang="en-US" dirty="0"/>
              <a:t> network of 1500+ staff works closely with individuals and families to develop solutions to difficulties they may be facing and create paths for greater self-sufficiency.</a:t>
            </a:r>
          </a:p>
          <a:p>
            <a:endParaRPr lang="en-US" dirty="0"/>
          </a:p>
          <a:p>
            <a:endParaRPr lang="en-US" dirty="0"/>
          </a:p>
        </p:txBody>
      </p:sp>
      <p:sp>
        <p:nvSpPr>
          <p:cNvPr id="4" name="Slide Number Placeholder 3"/>
          <p:cNvSpPr>
            <a:spLocks noGrp="1"/>
          </p:cNvSpPr>
          <p:nvPr>
            <p:ph type="sldNum" sz="quarter" idx="10"/>
          </p:nvPr>
        </p:nvSpPr>
        <p:spPr/>
        <p:txBody>
          <a:bodyPr/>
          <a:lstStyle/>
          <a:p>
            <a:fld id="{EF41309F-33E4-4E8D-ADAD-F1CE2F22C66D}" type="slidenum">
              <a:rPr lang="en-US" smtClean="0"/>
              <a:t>6</a:t>
            </a:fld>
            <a:endParaRPr lang="en-US"/>
          </a:p>
        </p:txBody>
      </p:sp>
    </p:spTree>
    <p:extLst>
      <p:ext uri="{BB962C8B-B14F-4D97-AF65-F5344CB8AC3E}">
        <p14:creationId xmlns:p14="http://schemas.microsoft.com/office/powerpoint/2010/main" val="442896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754338" y="4121789"/>
            <a:ext cx="5852160" cy="4838786"/>
          </a:xfrm>
        </p:spPr>
        <p:txBody>
          <a:bodyPr/>
          <a:lstStyle/>
          <a:p>
            <a:r>
              <a:rPr lang="en-US" b="1" dirty="0"/>
              <a:t> </a:t>
            </a:r>
            <a:endParaRPr lang="en-US" dirty="0"/>
          </a:p>
          <a:p>
            <a:r>
              <a:rPr lang="en-US" dirty="0"/>
              <a:t>Our core values highlight what we stand for. They define who we are as an organization. Our core values guide our behaviors, our desires, our actions. They help us to determine if the organization is fulfilling our goals. </a:t>
            </a:r>
          </a:p>
          <a:p>
            <a:endParaRPr lang="en-US" dirty="0"/>
          </a:p>
          <a:p>
            <a:r>
              <a:rPr lang="en-US" dirty="0"/>
              <a:t>In this ever-changing industry, core values are constant. As you join our team, do your best to follow these values that we have put into place and I believe you will then understand how these values help us to maintain our presence as a leading social services agency and the far-reaching goal of changing lives around us.  </a:t>
            </a:r>
            <a:endParaRPr lang="en-US" baseline="0" dirty="0"/>
          </a:p>
        </p:txBody>
      </p:sp>
      <p:sp>
        <p:nvSpPr>
          <p:cNvPr id="4" name="Slide Number Placeholder 3"/>
          <p:cNvSpPr>
            <a:spLocks noGrp="1"/>
          </p:cNvSpPr>
          <p:nvPr>
            <p:ph type="sldNum" sz="quarter" idx="10"/>
          </p:nvPr>
        </p:nvSpPr>
        <p:spPr/>
        <p:txBody>
          <a:bodyPr/>
          <a:lstStyle/>
          <a:p>
            <a:fld id="{EF41309F-33E4-4E8D-ADAD-F1CE2F22C66D}" type="slidenum">
              <a:rPr lang="en-US" smtClean="0"/>
              <a:t>7</a:t>
            </a:fld>
            <a:endParaRPr lang="en-US"/>
          </a:p>
        </p:txBody>
      </p:sp>
      <p:sp>
        <p:nvSpPr>
          <p:cNvPr id="2" name="Slide Image Placeholder 1"/>
          <p:cNvSpPr>
            <a:spLocks noGrp="1" noRot="1" noChangeAspect="1"/>
          </p:cNvSpPr>
          <p:nvPr>
            <p:ph type="sldImg"/>
          </p:nvPr>
        </p:nvSpPr>
        <p:spPr>
          <a:xfrm>
            <a:off x="784225" y="723900"/>
            <a:ext cx="5757863" cy="3238500"/>
          </a:xfrm>
        </p:spPr>
      </p:sp>
    </p:spTree>
    <p:extLst>
      <p:ext uri="{BB962C8B-B14F-4D97-AF65-F5344CB8AC3E}">
        <p14:creationId xmlns:p14="http://schemas.microsoft.com/office/powerpoint/2010/main" val="25331833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666518" y="4653356"/>
            <a:ext cx="5852160" cy="3780473"/>
          </a:xfrm>
        </p:spPr>
        <p:txBody>
          <a:bodyPr/>
          <a:lstStyle/>
          <a:p>
            <a:r>
              <a:rPr lang="en-US" dirty="0"/>
              <a:t>Center For Family Services participates in an accreditation process every three years.</a:t>
            </a:r>
          </a:p>
          <a:p>
            <a:endParaRPr lang="en-US" dirty="0"/>
          </a:p>
          <a:p>
            <a:r>
              <a:rPr lang="en-US" dirty="0"/>
              <a:t>Experienced reviewers shared that Center For Family Services is one of the best organizations they have ever reviewed. This is a testament to our long-standing success as a social services provider and commitment to providing high-quality, innovative care to individuals and families. We are proud to be accredited, as it is a measure of excellence to gauge how well we truly live our mission and core values.</a:t>
            </a:r>
          </a:p>
          <a:p>
            <a:endParaRPr lang="en-US" dirty="0"/>
          </a:p>
        </p:txBody>
      </p:sp>
      <p:sp>
        <p:nvSpPr>
          <p:cNvPr id="4" name="Slide Number Placeholder 3"/>
          <p:cNvSpPr>
            <a:spLocks noGrp="1"/>
          </p:cNvSpPr>
          <p:nvPr>
            <p:ph type="sldNum" sz="quarter" idx="10"/>
          </p:nvPr>
        </p:nvSpPr>
        <p:spPr/>
        <p:txBody>
          <a:bodyPr/>
          <a:lstStyle/>
          <a:p>
            <a:fld id="{EF41309F-33E4-4E8D-ADAD-F1CE2F22C66D}" type="slidenum">
              <a:rPr lang="en-US" smtClean="0"/>
              <a:t>8</a:t>
            </a:fld>
            <a:endParaRPr lang="en-US"/>
          </a:p>
        </p:txBody>
      </p:sp>
      <p:sp>
        <p:nvSpPr>
          <p:cNvPr id="2" name="Slide Image Placeholder 1"/>
          <p:cNvSpPr>
            <a:spLocks noGrp="1" noRot="1" noChangeAspect="1"/>
          </p:cNvSpPr>
          <p:nvPr>
            <p:ph type="sldImg"/>
          </p:nvPr>
        </p:nvSpPr>
        <p:spPr>
          <a:xfrm>
            <a:off x="731838" y="1071563"/>
            <a:ext cx="5756275" cy="3238500"/>
          </a:xfrm>
        </p:spPr>
      </p:sp>
    </p:spTree>
    <p:extLst>
      <p:ext uri="{BB962C8B-B14F-4D97-AF65-F5344CB8AC3E}">
        <p14:creationId xmlns:p14="http://schemas.microsoft.com/office/powerpoint/2010/main" val="26005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Center For</a:t>
            </a:r>
            <a:r>
              <a:rPr lang="en-US" baseline="0" dirty="0"/>
              <a:t> Family Services changes the lives of people in need on more than just a micro level. Like FSA, we are a leader in the community in bringing change at the macro level as well.</a:t>
            </a:r>
            <a:endParaRPr lang="en-US" dirty="0"/>
          </a:p>
        </p:txBody>
      </p:sp>
      <p:sp>
        <p:nvSpPr>
          <p:cNvPr id="4" name="Slide Number Placeholder 3"/>
          <p:cNvSpPr>
            <a:spLocks noGrp="1"/>
          </p:cNvSpPr>
          <p:nvPr>
            <p:ph type="sldNum" sz="quarter" idx="10"/>
          </p:nvPr>
        </p:nvSpPr>
        <p:spPr/>
        <p:txBody>
          <a:bodyPr/>
          <a:lstStyle/>
          <a:p>
            <a:fld id="{EF41309F-33E4-4E8D-ADAD-F1CE2F22C66D}" type="slidenum">
              <a:rPr lang="en-US" smtClean="0"/>
              <a:t>9</a:t>
            </a:fld>
            <a:endParaRPr lang="en-US"/>
          </a:p>
        </p:txBody>
      </p:sp>
    </p:spTree>
    <p:extLst>
      <p:ext uri="{BB962C8B-B14F-4D97-AF65-F5344CB8AC3E}">
        <p14:creationId xmlns:p14="http://schemas.microsoft.com/office/powerpoint/2010/main" val="3086916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6600" b="1" cap="all"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a:xfrm>
            <a:off x="1142996" y="6223828"/>
            <a:ext cx="2329074" cy="365125"/>
          </a:xfrm>
          <a:prstGeom prst="rect">
            <a:avLst/>
          </a:prstGeom>
        </p:spPr>
        <p:txBody>
          <a:bodyPr/>
          <a:lstStyle>
            <a:lvl1pPr>
              <a:defRPr>
                <a:solidFill>
                  <a:schemeClr val="tx1"/>
                </a:solidFill>
              </a:defRPr>
            </a:lvl1pPr>
          </a:lstStyle>
          <a:p>
            <a:fld id="{96DFF08F-DC6B-4601-B491-B0F83F6DD2DA}" type="datetimeFigureOut">
              <a:rPr lang="en-US" dirty="0"/>
              <a:pPr/>
              <a:t>1/24/2023</a:t>
            </a:fld>
            <a:endParaRPr lang="en-US" dirty="0"/>
          </a:p>
        </p:txBody>
      </p:sp>
      <p:sp>
        <p:nvSpPr>
          <p:cNvPr id="5" name="Footer Placeholder 4"/>
          <p:cNvSpPr>
            <a:spLocks noGrp="1"/>
          </p:cNvSpPr>
          <p:nvPr>
            <p:ph type="ftr" sz="quarter" idx="11"/>
          </p:nvPr>
        </p:nvSpPr>
        <p:spPr>
          <a:xfrm>
            <a:off x="3949148" y="6223828"/>
            <a:ext cx="4717774" cy="365125"/>
          </a:xfrm>
          <a:prstGeom prst="rect">
            <a:avLst/>
          </a:prstGeom>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a:xfrm>
            <a:off x="9329530" y="6223828"/>
            <a:ext cx="1706217" cy="365125"/>
          </a:xfrm>
          <a:prstGeom prst="rect">
            <a:avLst/>
          </a:prstGeom>
        </p:spPr>
        <p:txBody>
          <a:bodyPr/>
          <a:lstStyle>
            <a:lvl1pPr>
              <a:defRPr>
                <a:solidFill>
                  <a:schemeClr val="tx1"/>
                </a:solidFill>
              </a:defRPr>
            </a:lvl1pPr>
          </a:lstStyle>
          <a:p>
            <a:fld id="{4FAB73BC-B049-4115-A692-8D63A059BFB8}" type="slidenum">
              <a:rPr lang="en-US" dirty="0"/>
              <a:pPr/>
              <a:t>‹#›</a:t>
            </a:fld>
            <a:endParaRPr lang="en-US" dirty="0"/>
          </a:p>
        </p:txBody>
      </p:sp>
      <p:cxnSp>
        <p:nvCxnSpPr>
          <p:cNvPr id="8" name="Straight Connector 7"/>
          <p:cNvCxnSpPr/>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142996" y="6223828"/>
            <a:ext cx="2329074" cy="365125"/>
          </a:xfrm>
          <a:prstGeom prst="rect">
            <a:avLst/>
          </a:prstGeom>
        </p:spPr>
        <p:txBody>
          <a:bodyPr/>
          <a:lstStyle/>
          <a:p>
            <a:fld id="{96DFF08F-DC6B-4601-B491-B0F83F6DD2DA}" type="datetimeFigureOut">
              <a:rPr lang="en-US" dirty="0"/>
              <a:t>1/24/2023</a:t>
            </a:fld>
            <a:endParaRPr lang="en-US" dirty="0"/>
          </a:p>
        </p:txBody>
      </p:sp>
      <p:sp>
        <p:nvSpPr>
          <p:cNvPr id="5" name="Footer Placeholder 4"/>
          <p:cNvSpPr>
            <a:spLocks noGrp="1"/>
          </p:cNvSpPr>
          <p:nvPr>
            <p:ph type="ftr" sz="quarter" idx="11"/>
          </p:nvPr>
        </p:nvSpPr>
        <p:spPr>
          <a:xfrm>
            <a:off x="3949148" y="6223828"/>
            <a:ext cx="4717774"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9329530" y="6223828"/>
            <a:ext cx="1706217" cy="365125"/>
          </a:xfrm>
          <a:prstGeom prst="rect">
            <a:avLst/>
          </a:prstGeom>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142996" y="6223828"/>
            <a:ext cx="2329074" cy="365125"/>
          </a:xfrm>
          <a:prstGeom prst="rect">
            <a:avLst/>
          </a:prstGeom>
        </p:spPr>
        <p:txBody>
          <a:bodyPr/>
          <a:lstStyle/>
          <a:p>
            <a:fld id="{96DFF08F-DC6B-4601-B491-B0F83F6DD2DA}" type="datetimeFigureOut">
              <a:rPr lang="en-US" dirty="0"/>
              <a:t>1/24/2023</a:t>
            </a:fld>
            <a:endParaRPr lang="en-US" dirty="0"/>
          </a:p>
        </p:txBody>
      </p:sp>
      <p:sp>
        <p:nvSpPr>
          <p:cNvPr id="5" name="Footer Placeholder 4"/>
          <p:cNvSpPr>
            <a:spLocks noGrp="1"/>
          </p:cNvSpPr>
          <p:nvPr>
            <p:ph type="ftr" sz="quarter" idx="11"/>
          </p:nvPr>
        </p:nvSpPr>
        <p:spPr>
          <a:xfrm>
            <a:off x="3949148" y="6223828"/>
            <a:ext cx="4717774"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9329530" y="6223828"/>
            <a:ext cx="1706217" cy="365125"/>
          </a:xfrm>
          <a:prstGeom prst="rect">
            <a:avLst/>
          </a:prstGeom>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1">
                <a:solidFill>
                  <a:srgbClr val="93AC57"/>
                </a:solidFill>
                <a:latin typeface="Helvetica" panose="020B0604020202030204" pitchFamily="34" charset="0"/>
              </a:defRPr>
            </a:lvl1pPr>
          </a:lstStyle>
          <a:p>
            <a:r>
              <a:rPr lang="en-US" dirty="0"/>
              <a:t>CLICK TO EDIT MASTER TITLE STYLE</a:t>
            </a:r>
          </a:p>
        </p:txBody>
      </p:sp>
      <p:sp>
        <p:nvSpPr>
          <p:cNvPr id="3" name="Content Placeholder 2"/>
          <p:cNvSpPr>
            <a:spLocks noGrp="1"/>
          </p:cNvSpPr>
          <p:nvPr>
            <p:ph idx="1"/>
          </p:nvPr>
        </p:nvSpPr>
        <p:spPr>
          <a:xfrm>
            <a:off x="1143000" y="2057400"/>
            <a:ext cx="9872871" cy="2952750"/>
          </a:xfrm>
        </p:spPr>
        <p:txBody>
          <a:bodyPr/>
          <a:lstStyle>
            <a:lvl1pPr>
              <a:defRPr>
                <a:latin typeface="Helvetica" panose="020B0604020202030204" pitchFamily="34" charset="0"/>
              </a:defRPr>
            </a:lvl1pPr>
            <a:lvl2pPr>
              <a:defRPr>
                <a:latin typeface="Helvetica" panose="020B0604020202030204" pitchFamily="34" charset="0"/>
              </a:defRPr>
            </a:lvl2pPr>
            <a:lvl3pPr>
              <a:defRPr>
                <a:latin typeface="Helvetica" panose="020B0604020202030204" pitchFamily="34" charset="0"/>
              </a:defRPr>
            </a:lvl3pPr>
            <a:lvl4pPr>
              <a:defRPr>
                <a:latin typeface="Helvetica" panose="020B0604020202030204" pitchFamily="34" charset="0"/>
              </a:defRPr>
            </a:lvl4pPr>
            <a:lvl5pPr>
              <a:defRPr>
                <a:latin typeface="Helvetica" panose="020B0604020202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15616" y="5553075"/>
            <a:ext cx="2000255" cy="74676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6600" b="0" cap="all" baseline="0"/>
            </a:lvl1pPr>
          </a:lstStyle>
          <a:p>
            <a:r>
              <a:rPr lang="en-US" dirty="0"/>
              <a:t>Click to edit Master title style</a:t>
            </a:r>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1142996" y="6223828"/>
            <a:ext cx="2329074" cy="365125"/>
          </a:xfrm>
          <a:prstGeom prst="rect">
            <a:avLst/>
          </a:prstGeom>
        </p:spPr>
        <p:txBody>
          <a:bodyPr/>
          <a:lstStyle/>
          <a:p>
            <a:fld id="{96DFF08F-DC6B-4601-B491-B0F83F6DD2DA}" type="datetimeFigureOut">
              <a:rPr lang="en-US" dirty="0"/>
              <a:t>1/24/2023</a:t>
            </a:fld>
            <a:endParaRPr lang="en-US" dirty="0"/>
          </a:p>
        </p:txBody>
      </p:sp>
      <p:sp>
        <p:nvSpPr>
          <p:cNvPr id="5" name="Footer Placeholder 4"/>
          <p:cNvSpPr>
            <a:spLocks noGrp="1"/>
          </p:cNvSpPr>
          <p:nvPr>
            <p:ph type="ftr" sz="quarter" idx="11"/>
          </p:nvPr>
        </p:nvSpPr>
        <p:spPr>
          <a:xfrm>
            <a:off x="3949148" y="6223828"/>
            <a:ext cx="4717774"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9329530" y="6223828"/>
            <a:ext cx="1706217" cy="365125"/>
          </a:xfrm>
          <a:prstGeom prst="rect">
            <a:avLst/>
          </a:prstGeom>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1142996" y="6223828"/>
            <a:ext cx="2329074" cy="365125"/>
          </a:xfrm>
          <a:prstGeom prst="rect">
            <a:avLst/>
          </a:prstGeom>
        </p:spPr>
        <p:txBody>
          <a:bodyPr/>
          <a:lstStyle/>
          <a:p>
            <a:fld id="{96DFF08F-DC6B-4601-B491-B0F83F6DD2DA}" type="datetimeFigureOut">
              <a:rPr lang="en-US" dirty="0"/>
              <a:t>1/24/2023</a:t>
            </a:fld>
            <a:endParaRPr lang="en-US" dirty="0"/>
          </a:p>
        </p:txBody>
      </p:sp>
      <p:sp>
        <p:nvSpPr>
          <p:cNvPr id="6" name="Footer Placeholder 5"/>
          <p:cNvSpPr>
            <a:spLocks noGrp="1"/>
          </p:cNvSpPr>
          <p:nvPr>
            <p:ph type="ftr" sz="quarter" idx="11"/>
          </p:nvPr>
        </p:nvSpPr>
        <p:spPr>
          <a:xfrm>
            <a:off x="3949148" y="6223828"/>
            <a:ext cx="4717774"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9329530" y="6223828"/>
            <a:ext cx="1706217" cy="365125"/>
          </a:xfrm>
          <a:prstGeom prst="rect">
            <a:avLst/>
          </a:prstGeom>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1142996" y="6223828"/>
            <a:ext cx="2329074" cy="365125"/>
          </a:xfrm>
          <a:prstGeom prst="rect">
            <a:avLst/>
          </a:prstGeom>
        </p:spPr>
        <p:txBody>
          <a:bodyPr/>
          <a:lstStyle/>
          <a:p>
            <a:fld id="{96DFF08F-DC6B-4601-B491-B0F83F6DD2DA}" type="datetimeFigureOut">
              <a:rPr lang="en-US" dirty="0"/>
              <a:t>1/24/2023</a:t>
            </a:fld>
            <a:endParaRPr lang="en-US" dirty="0"/>
          </a:p>
        </p:txBody>
      </p:sp>
      <p:sp>
        <p:nvSpPr>
          <p:cNvPr id="8" name="Footer Placeholder 7"/>
          <p:cNvSpPr>
            <a:spLocks noGrp="1"/>
          </p:cNvSpPr>
          <p:nvPr>
            <p:ph type="ftr" sz="quarter" idx="11"/>
          </p:nvPr>
        </p:nvSpPr>
        <p:spPr>
          <a:xfrm>
            <a:off x="3949148" y="6223828"/>
            <a:ext cx="4717774"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9329530" y="6223828"/>
            <a:ext cx="1706217" cy="365125"/>
          </a:xfrm>
          <a:prstGeom prst="rect">
            <a:avLst/>
          </a:prstGeom>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1142996" y="6223828"/>
            <a:ext cx="2329074" cy="365125"/>
          </a:xfrm>
          <a:prstGeom prst="rect">
            <a:avLst/>
          </a:prstGeom>
        </p:spPr>
        <p:txBody>
          <a:bodyPr/>
          <a:lstStyle/>
          <a:p>
            <a:fld id="{96DFF08F-DC6B-4601-B491-B0F83F6DD2DA}" type="datetimeFigureOut">
              <a:rPr lang="en-US" dirty="0"/>
              <a:t>1/24/2023</a:t>
            </a:fld>
            <a:endParaRPr lang="en-US" dirty="0"/>
          </a:p>
        </p:txBody>
      </p:sp>
      <p:sp>
        <p:nvSpPr>
          <p:cNvPr id="4" name="Footer Placeholder 3"/>
          <p:cNvSpPr>
            <a:spLocks noGrp="1"/>
          </p:cNvSpPr>
          <p:nvPr>
            <p:ph type="ftr" sz="quarter" idx="11"/>
          </p:nvPr>
        </p:nvSpPr>
        <p:spPr>
          <a:xfrm>
            <a:off x="3949148" y="6223828"/>
            <a:ext cx="4717774"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9329530" y="6223828"/>
            <a:ext cx="1706217" cy="365125"/>
          </a:xfrm>
          <a:prstGeom prst="rect">
            <a:avLst/>
          </a:prstGeom>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142996" y="6223828"/>
            <a:ext cx="2329074" cy="365125"/>
          </a:xfrm>
          <a:prstGeom prst="rect">
            <a:avLst/>
          </a:prstGeom>
        </p:spPr>
        <p:txBody>
          <a:bodyPr/>
          <a:lstStyle/>
          <a:p>
            <a:fld id="{96DFF08F-DC6B-4601-B491-B0F83F6DD2DA}" type="datetimeFigureOut">
              <a:rPr lang="en-US" dirty="0"/>
              <a:t>1/24/2023</a:t>
            </a:fld>
            <a:endParaRPr lang="en-US" dirty="0"/>
          </a:p>
        </p:txBody>
      </p:sp>
      <p:sp>
        <p:nvSpPr>
          <p:cNvPr id="3" name="Footer Placeholder 2"/>
          <p:cNvSpPr>
            <a:spLocks noGrp="1"/>
          </p:cNvSpPr>
          <p:nvPr>
            <p:ph type="ftr" sz="quarter" idx="11"/>
          </p:nvPr>
        </p:nvSpPr>
        <p:spPr>
          <a:xfrm>
            <a:off x="3949148" y="6223828"/>
            <a:ext cx="4717774"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9329530" y="6223828"/>
            <a:ext cx="1706217" cy="365125"/>
          </a:xfrm>
          <a:prstGeom prst="rect">
            <a:avLst/>
          </a:prstGeom>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1142996" y="6223828"/>
            <a:ext cx="2329074" cy="365125"/>
          </a:xfrm>
          <a:prstGeom prst="rect">
            <a:avLst/>
          </a:prstGeom>
        </p:spPr>
        <p:txBody>
          <a:bodyPr/>
          <a:lstStyle/>
          <a:p>
            <a:fld id="{96DFF08F-DC6B-4601-B491-B0F83F6DD2DA}" type="datetimeFigureOut">
              <a:rPr lang="en-US" dirty="0"/>
              <a:t>1/24/2023</a:t>
            </a:fld>
            <a:endParaRPr lang="en-US" dirty="0"/>
          </a:p>
        </p:txBody>
      </p:sp>
      <p:sp>
        <p:nvSpPr>
          <p:cNvPr id="6" name="Footer Placeholder 5"/>
          <p:cNvSpPr>
            <a:spLocks noGrp="1"/>
          </p:cNvSpPr>
          <p:nvPr>
            <p:ph type="ftr" sz="quarter" idx="11"/>
          </p:nvPr>
        </p:nvSpPr>
        <p:spPr>
          <a:xfrm>
            <a:off x="3949148" y="6223828"/>
            <a:ext cx="4717774"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9329530" y="6223828"/>
            <a:ext cx="1706217" cy="365125"/>
          </a:xfrm>
          <a:prstGeom prst="rect">
            <a:avLst/>
          </a:prstGeom>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1142996" y="6223828"/>
            <a:ext cx="2329074" cy="365125"/>
          </a:xfrm>
          <a:prstGeom prst="rect">
            <a:avLst/>
          </a:prstGeom>
        </p:spPr>
        <p:txBody>
          <a:bodyPr/>
          <a:lstStyle/>
          <a:p>
            <a:fld id="{96DFF08F-DC6B-4601-B491-B0F83F6DD2DA}" type="datetimeFigureOut">
              <a:rPr lang="en-US" dirty="0"/>
              <a:t>1/24/2023</a:t>
            </a:fld>
            <a:endParaRPr lang="en-US" dirty="0"/>
          </a:p>
        </p:txBody>
      </p:sp>
      <p:sp>
        <p:nvSpPr>
          <p:cNvPr id="6" name="Footer Placeholder 5"/>
          <p:cNvSpPr>
            <a:spLocks noGrp="1"/>
          </p:cNvSpPr>
          <p:nvPr>
            <p:ph type="ftr" sz="quarter" idx="11"/>
          </p:nvPr>
        </p:nvSpPr>
        <p:spPr>
          <a:xfrm>
            <a:off x="3949148" y="6223828"/>
            <a:ext cx="4717774"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9329530" y="6223828"/>
            <a:ext cx="1706217" cy="365125"/>
          </a:xfrm>
          <a:prstGeom prst="rect">
            <a:avLst/>
          </a:prstGeom>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9C360"/>
        </a:solidFill>
        <a:effectLst/>
      </p:bgPr>
    </p:bg>
    <p:spTree>
      <p:nvGrpSpPr>
        <p:cNvPr id="1" name=""/>
        <p:cNvGrpSpPr/>
        <p:nvPr/>
      </p:nvGrpSpPr>
      <p:grpSpPr>
        <a:xfrm>
          <a:off x="0" y="0"/>
          <a:ext cx="0" cy="0"/>
          <a:chOff x="0" y="0"/>
          <a:chExt cx="0" cy="0"/>
        </a:xfrm>
      </p:grpSpPr>
      <p:sp>
        <p:nvSpPr>
          <p:cNvPr id="7" name="Rectangle 6"/>
          <p:cNvSpPr>
            <a:spLocks noChangeAspect="1"/>
          </p:cNvSpPr>
          <p:nvPr userDrawn="1"/>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rgbClr val="93AC57"/>
          </a:solidFill>
          <a:latin typeface="Arial Bold" panose="020B0704020202020204" pitchFamily="34" charset="0"/>
          <a:ea typeface="+mj-ea"/>
          <a:cs typeface="Arial Bold" panose="020B0704020202020204" pitchFamily="34" charset="0"/>
        </a:defRPr>
      </a:lvl1pPr>
    </p:titleStyle>
    <p:body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Arial" panose="020B0604020202020204" pitchFamily="34" charset="0"/>
          <a:ea typeface="+mn-ea"/>
          <a:cs typeface="Arial" panose="020B0604020202020204" pitchFamily="34" charset="0"/>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7" Type="http://schemas.openxmlformats.org/officeDocument/2006/relationships/image" Target="../media/image18.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0.jpg"/><Relationship Id="rId5" Type="http://schemas.openxmlformats.org/officeDocument/2006/relationships/image" Target="../media/image9.jpe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2788" y="476738"/>
            <a:ext cx="5914566" cy="4720492"/>
          </a:xfrm>
        </p:spPr>
        <p:txBody>
          <a:bodyPr>
            <a:normAutofit/>
          </a:bodyPr>
          <a:lstStyle/>
          <a:p>
            <a:pPr algn="r">
              <a:lnSpc>
                <a:spcPct val="100000"/>
              </a:lnSpc>
            </a:pPr>
            <a:br>
              <a:rPr lang="en-US" b="1" dirty="0">
                <a:solidFill>
                  <a:srgbClr val="93AC57"/>
                </a:solidFill>
                <a:latin typeface="Helvetica" panose="020B0604020202030204" pitchFamily="34" charset="0"/>
              </a:rPr>
            </a:br>
            <a:r>
              <a:rPr lang="en-US" b="1" dirty="0">
                <a:solidFill>
                  <a:srgbClr val="93AC57"/>
                </a:solidFill>
                <a:latin typeface="Helvetica" panose="020B0604020202030204" pitchFamily="34" charset="0"/>
              </a:rPr>
              <a:t>When life becomes challenging, finding help shouldn’t be.</a:t>
            </a:r>
            <a:br>
              <a:rPr lang="en-US" b="1" dirty="0">
                <a:solidFill>
                  <a:srgbClr val="93AC57"/>
                </a:solidFill>
                <a:latin typeface="Helvetica" panose="020B0604020202030204" pitchFamily="34" charset="0"/>
              </a:rPr>
            </a:br>
            <a:br>
              <a:rPr lang="en-US" b="1" dirty="0">
                <a:solidFill>
                  <a:srgbClr val="93AC57"/>
                </a:solidFill>
                <a:latin typeface="Helvetica" panose="020B0604020202030204" pitchFamily="34" charset="0"/>
              </a:rPr>
            </a:br>
            <a:endParaRPr lang="en-US" b="1" dirty="0">
              <a:solidFill>
                <a:srgbClr val="93AC57"/>
              </a:solidFill>
              <a:latin typeface="Helvetica" panose="020B0604020202030204" pitchFamily="34" charset="0"/>
            </a:endParaRPr>
          </a:p>
        </p:txBody>
      </p:sp>
      <p:pic>
        <p:nvPicPr>
          <p:cNvPr id="3" name="Picture 2"/>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3616250" y="4356137"/>
            <a:ext cx="2142299" cy="1862739"/>
          </a:xfrm>
          <a:prstGeom prst="rect">
            <a:avLst/>
          </a:prstGeom>
        </p:spPr>
      </p:pic>
      <p:pic>
        <p:nvPicPr>
          <p:cNvPr id="10" name="Picture 9"/>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671237" y="2158798"/>
            <a:ext cx="2627454" cy="2026297"/>
          </a:xfrm>
          <a:prstGeom prst="rect">
            <a:avLst/>
          </a:prstGeom>
        </p:spPr>
      </p:pic>
      <p:pic>
        <p:nvPicPr>
          <p:cNvPr id="13" name="Picture 12"/>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564308" y="2276480"/>
            <a:ext cx="1273910" cy="1908615"/>
          </a:xfrm>
          <a:prstGeom prst="rect">
            <a:avLst/>
          </a:prstGeom>
        </p:spPr>
      </p:pic>
      <p:pic>
        <p:nvPicPr>
          <p:cNvPr id="14" name="Picture 13"/>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671237" y="4356136"/>
            <a:ext cx="2794109" cy="1862739"/>
          </a:xfrm>
          <a:prstGeom prst="rect">
            <a:avLst/>
          </a:prstGeom>
        </p:spPr>
      </p:pic>
      <p:pic>
        <p:nvPicPr>
          <p:cNvPr id="15" name="Picture 14"/>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671236" y="476738"/>
            <a:ext cx="2262791" cy="1511019"/>
          </a:xfrm>
          <a:prstGeom prst="rect">
            <a:avLst/>
          </a:prstGeom>
        </p:spPr>
      </p:pic>
    </p:spTree>
    <p:extLst>
      <p:ext uri="{BB962C8B-B14F-4D97-AF65-F5344CB8AC3E}">
        <p14:creationId xmlns:p14="http://schemas.microsoft.com/office/powerpoint/2010/main" val="643779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93AC57"/>
                </a:solidFill>
              </a:rPr>
              <a:t>TITLE</a:t>
            </a:r>
          </a:p>
        </p:txBody>
      </p:sp>
      <p:sp>
        <p:nvSpPr>
          <p:cNvPr id="3" name="Content Placeholder 2"/>
          <p:cNvSpPr>
            <a:spLocks noGrp="1"/>
          </p:cNvSpPr>
          <p:nvPr>
            <p:ph idx="1"/>
          </p:nvPr>
        </p:nvSpPr>
        <p:spPr/>
        <p:txBody>
          <a:bodyPr/>
          <a:lstStyle/>
          <a:p>
            <a:r>
              <a:rPr lang="en-US" dirty="0"/>
              <a:t>Add content</a:t>
            </a:r>
          </a:p>
        </p:txBody>
      </p:sp>
    </p:spTree>
    <p:extLst>
      <p:ext uri="{BB962C8B-B14F-4D97-AF65-F5344CB8AC3E}">
        <p14:creationId xmlns:p14="http://schemas.microsoft.com/office/powerpoint/2010/main" val="489795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93AC57"/>
                </a:solidFill>
              </a:rPr>
              <a:t>TITLE</a:t>
            </a:r>
          </a:p>
        </p:txBody>
      </p:sp>
      <p:sp>
        <p:nvSpPr>
          <p:cNvPr id="3" name="Content Placeholder 2"/>
          <p:cNvSpPr>
            <a:spLocks noGrp="1"/>
          </p:cNvSpPr>
          <p:nvPr>
            <p:ph idx="1"/>
          </p:nvPr>
        </p:nvSpPr>
        <p:spPr/>
        <p:txBody>
          <a:bodyPr/>
          <a:lstStyle/>
          <a:p>
            <a:r>
              <a:rPr lang="en-US" dirty="0"/>
              <a:t>Add content</a:t>
            </a:r>
          </a:p>
        </p:txBody>
      </p:sp>
    </p:spTree>
    <p:extLst>
      <p:ext uri="{BB962C8B-B14F-4D97-AF65-F5344CB8AC3E}">
        <p14:creationId xmlns:p14="http://schemas.microsoft.com/office/powerpoint/2010/main" val="1175721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93AC57"/>
                </a:solidFill>
              </a:rPr>
              <a:t>TITLE</a:t>
            </a:r>
          </a:p>
        </p:txBody>
      </p:sp>
      <p:sp>
        <p:nvSpPr>
          <p:cNvPr id="3" name="Content Placeholder 2"/>
          <p:cNvSpPr>
            <a:spLocks noGrp="1"/>
          </p:cNvSpPr>
          <p:nvPr>
            <p:ph idx="1"/>
          </p:nvPr>
        </p:nvSpPr>
        <p:spPr/>
        <p:txBody>
          <a:bodyPr/>
          <a:lstStyle/>
          <a:p>
            <a:r>
              <a:rPr lang="en-US" dirty="0"/>
              <a:t>Add content</a:t>
            </a:r>
          </a:p>
        </p:txBody>
      </p:sp>
    </p:spTree>
    <p:extLst>
      <p:ext uri="{BB962C8B-B14F-4D97-AF65-F5344CB8AC3E}">
        <p14:creationId xmlns:p14="http://schemas.microsoft.com/office/powerpoint/2010/main" val="2395386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93AC57"/>
                </a:solidFill>
              </a:rPr>
              <a:t>TITLE</a:t>
            </a:r>
          </a:p>
        </p:txBody>
      </p:sp>
      <p:sp>
        <p:nvSpPr>
          <p:cNvPr id="3" name="Content Placeholder 2"/>
          <p:cNvSpPr>
            <a:spLocks noGrp="1"/>
          </p:cNvSpPr>
          <p:nvPr>
            <p:ph idx="1"/>
          </p:nvPr>
        </p:nvSpPr>
        <p:spPr/>
        <p:txBody>
          <a:bodyPr/>
          <a:lstStyle/>
          <a:p>
            <a:r>
              <a:rPr lang="en-US" dirty="0"/>
              <a:t>Add content</a:t>
            </a:r>
          </a:p>
        </p:txBody>
      </p:sp>
    </p:spTree>
    <p:extLst>
      <p:ext uri="{BB962C8B-B14F-4D97-AF65-F5344CB8AC3E}">
        <p14:creationId xmlns:p14="http://schemas.microsoft.com/office/powerpoint/2010/main" val="39318835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93AC57"/>
                </a:solidFill>
              </a:rPr>
              <a:t>TITLE</a:t>
            </a:r>
          </a:p>
        </p:txBody>
      </p:sp>
      <p:sp>
        <p:nvSpPr>
          <p:cNvPr id="3" name="Content Placeholder 2"/>
          <p:cNvSpPr>
            <a:spLocks noGrp="1"/>
          </p:cNvSpPr>
          <p:nvPr>
            <p:ph idx="1"/>
          </p:nvPr>
        </p:nvSpPr>
        <p:spPr/>
        <p:txBody>
          <a:bodyPr/>
          <a:lstStyle/>
          <a:p>
            <a:r>
              <a:rPr lang="en-US" dirty="0"/>
              <a:t>Add content</a:t>
            </a:r>
          </a:p>
        </p:txBody>
      </p:sp>
    </p:spTree>
    <p:extLst>
      <p:ext uri="{BB962C8B-B14F-4D97-AF65-F5344CB8AC3E}">
        <p14:creationId xmlns:p14="http://schemas.microsoft.com/office/powerpoint/2010/main" val="1275047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7938" y="476738"/>
            <a:ext cx="4939324" cy="4720492"/>
          </a:xfrm>
        </p:spPr>
        <p:txBody>
          <a:bodyPr>
            <a:normAutofit/>
          </a:bodyPr>
          <a:lstStyle/>
          <a:p>
            <a:pPr algn="ctr">
              <a:lnSpc>
                <a:spcPct val="100000"/>
              </a:lnSpc>
            </a:pPr>
            <a:r>
              <a:rPr lang="en-US" sz="5000" b="1" dirty="0">
                <a:solidFill>
                  <a:srgbClr val="93AC57"/>
                </a:solidFill>
                <a:latin typeface="Arial Black" panose="020B0A04020102020204" pitchFamily="34" charset="0"/>
              </a:rPr>
              <a:t>Experienced Care </a:t>
            </a:r>
          </a:p>
        </p:txBody>
      </p:sp>
      <p:pic>
        <p:nvPicPr>
          <p:cNvPr id="5" name="Pictur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522358" y="4104722"/>
            <a:ext cx="1881673" cy="1819034"/>
          </a:xfrm>
          <a:prstGeom prst="rect">
            <a:avLst/>
          </a:prstGeom>
        </p:spPr>
      </p:pic>
      <p:pic>
        <p:nvPicPr>
          <p:cNvPr id="6" name="Picture 5"/>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120645" y="1998964"/>
            <a:ext cx="1349390" cy="2024085"/>
          </a:xfrm>
          <a:prstGeom prst="rect">
            <a:avLst/>
          </a:prstGeom>
        </p:spPr>
      </p:pic>
      <p:pic>
        <p:nvPicPr>
          <p:cNvPr id="7" name="Picture 6"/>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flipH="1">
            <a:off x="1522358" y="1996752"/>
            <a:ext cx="2516157" cy="2026297"/>
          </a:xfrm>
          <a:prstGeom prst="rect">
            <a:avLst/>
          </a:prstGeom>
        </p:spPr>
      </p:pic>
      <p:pic>
        <p:nvPicPr>
          <p:cNvPr id="8" name="Picture 7"/>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522358" y="476738"/>
            <a:ext cx="2069064" cy="1379376"/>
          </a:xfrm>
          <a:prstGeom prst="rect">
            <a:avLst/>
          </a:prstGeom>
        </p:spPr>
      </p:pic>
      <p:pic>
        <p:nvPicPr>
          <p:cNvPr id="9" name="Picture 8"/>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513053" y="4104722"/>
            <a:ext cx="2029735" cy="2029735"/>
          </a:xfrm>
          <a:prstGeom prst="rect">
            <a:avLst/>
          </a:prstGeom>
        </p:spPr>
      </p:pic>
    </p:spTree>
    <p:extLst>
      <p:ext uri="{BB962C8B-B14F-4D97-AF65-F5344CB8AC3E}">
        <p14:creationId xmlns:p14="http://schemas.microsoft.com/office/powerpoint/2010/main" val="2573367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3629" y="469640"/>
            <a:ext cx="9875520" cy="1356360"/>
          </a:xfrm>
        </p:spPr>
        <p:txBody>
          <a:bodyPr>
            <a:normAutofit/>
          </a:bodyPr>
          <a:lstStyle/>
          <a:p>
            <a:pPr algn="ctr"/>
            <a:r>
              <a:rPr lang="en-US" dirty="0">
                <a:solidFill>
                  <a:srgbClr val="93AC57"/>
                </a:solidFill>
              </a:rPr>
              <a:t>Who we are</a:t>
            </a:r>
            <a:endParaRPr lang="en-US" b="1" dirty="0">
              <a:solidFill>
                <a:srgbClr val="93AC57"/>
              </a:solidFill>
              <a:latin typeface="Arial Black" panose="020B0A04020102020204" pitchFamily="34" charset="0"/>
            </a:endParaRPr>
          </a:p>
        </p:txBody>
      </p:sp>
      <p:sp>
        <p:nvSpPr>
          <p:cNvPr id="7" name="Content Placeholder 2"/>
          <p:cNvSpPr txBox="1">
            <a:spLocks/>
          </p:cNvSpPr>
          <p:nvPr/>
        </p:nvSpPr>
        <p:spPr>
          <a:xfrm>
            <a:off x="2238691" y="2247142"/>
            <a:ext cx="7945395" cy="3572894"/>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a:lstStyle>
          <a:p>
            <a:pPr marL="45720" indent="0">
              <a:lnSpc>
                <a:spcPct val="100000"/>
              </a:lnSpc>
              <a:buNone/>
            </a:pPr>
            <a:endParaRPr lang="en-US" sz="2600" dirty="0">
              <a:solidFill>
                <a:srgbClr val="00589A"/>
              </a:solidFill>
              <a:latin typeface="Arial" panose="020B0604020202020204" pitchFamily="34" charset="0"/>
              <a:cs typeface="Arial" panose="020B0604020202020204" pitchFamily="34" charset="0"/>
            </a:endParaRPr>
          </a:p>
        </p:txBody>
      </p:sp>
      <p:sp>
        <p:nvSpPr>
          <p:cNvPr id="3" name="Rectangle 2"/>
          <p:cNvSpPr/>
          <p:nvPr/>
        </p:nvSpPr>
        <p:spPr>
          <a:xfrm>
            <a:off x="692756" y="1634386"/>
            <a:ext cx="10937770" cy="3785652"/>
          </a:xfrm>
          <a:prstGeom prst="rect">
            <a:avLst/>
          </a:prstGeom>
        </p:spPr>
        <p:txBody>
          <a:bodyPr wrap="square">
            <a:spAutoFit/>
          </a:bodyPr>
          <a:lstStyle/>
          <a:p>
            <a:pPr marL="45720" lvl="0" algn="ctr"/>
            <a:r>
              <a:rPr lang="en-US" sz="2400" dirty="0">
                <a:solidFill>
                  <a:schemeClr val="tx2">
                    <a:lumMod val="75000"/>
                  </a:schemeClr>
                </a:solidFill>
                <a:latin typeface="Arial" panose="020B0604020202020204" pitchFamily="34" charset="0"/>
                <a:cs typeface="Arial" panose="020B0604020202020204" pitchFamily="34" charset="0"/>
              </a:rPr>
              <a:t>Center For Family Services is a leading non-profit social services provider offering a strong and innovative continuum of care with comprehensive and evidence-based services. Headquartered in Camden City, Egg Harbor Township, East Orange, and Washington, New Jersey, Center For Family Services offers life-changing services in convenient and accessible locations across the state. </a:t>
            </a:r>
          </a:p>
          <a:p>
            <a:pPr marL="45720" lvl="0" algn="ctr"/>
            <a:endParaRPr lang="en-US" sz="2400" dirty="0">
              <a:solidFill>
                <a:schemeClr val="tx2">
                  <a:lumMod val="75000"/>
                </a:schemeClr>
              </a:solidFill>
              <a:latin typeface="Arial" panose="020B0604020202020204" pitchFamily="34" charset="0"/>
              <a:cs typeface="Arial" panose="020B0604020202020204" pitchFamily="34" charset="0"/>
            </a:endParaRPr>
          </a:p>
          <a:p>
            <a:pPr marL="45720" lvl="0" algn="ctr"/>
            <a:r>
              <a:rPr lang="en-US" sz="2400" dirty="0">
                <a:solidFill>
                  <a:schemeClr val="tx2">
                    <a:lumMod val="75000"/>
                  </a:schemeClr>
                </a:solidFill>
                <a:latin typeface="Arial" panose="020B0604020202020204" pitchFamily="34" charset="0"/>
                <a:cs typeface="Arial" panose="020B0604020202020204" pitchFamily="34" charset="0"/>
              </a:rPr>
              <a:t>Center For Family Services is an employer and a service provider dedicated to diversity, equity and inclusion. Cultural competence and awareness is a critical component of workplace culture and service delivery.</a:t>
            </a:r>
          </a:p>
        </p:txBody>
      </p:sp>
    </p:spTree>
    <p:extLst>
      <p:ext uri="{BB962C8B-B14F-4D97-AF65-F5344CB8AC3E}">
        <p14:creationId xmlns:p14="http://schemas.microsoft.com/office/powerpoint/2010/main" val="4068581273"/>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3629" y="469640"/>
            <a:ext cx="9875520" cy="1356360"/>
          </a:xfrm>
        </p:spPr>
        <p:txBody>
          <a:bodyPr>
            <a:normAutofit/>
          </a:bodyPr>
          <a:lstStyle/>
          <a:p>
            <a:pPr algn="ctr"/>
            <a:r>
              <a:rPr lang="en-US" dirty="0">
                <a:solidFill>
                  <a:srgbClr val="93AC57"/>
                </a:solidFill>
              </a:rPr>
              <a:t>Locations</a:t>
            </a:r>
            <a:endParaRPr lang="en-US" b="1" dirty="0">
              <a:solidFill>
                <a:srgbClr val="93AC57"/>
              </a:solidFill>
              <a:latin typeface="Arial Black" panose="020B0A04020102020204" pitchFamily="34" charset="0"/>
            </a:endParaRPr>
          </a:p>
        </p:txBody>
      </p:sp>
      <p:sp>
        <p:nvSpPr>
          <p:cNvPr id="7" name="Content Placeholder 2"/>
          <p:cNvSpPr txBox="1">
            <a:spLocks/>
          </p:cNvSpPr>
          <p:nvPr/>
        </p:nvSpPr>
        <p:spPr>
          <a:xfrm>
            <a:off x="6140547" y="2356014"/>
            <a:ext cx="3824410" cy="1396394"/>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a:lstStyle>
          <a:p>
            <a:pPr marL="45720" indent="0">
              <a:lnSpc>
                <a:spcPct val="100000"/>
              </a:lnSpc>
              <a:buNone/>
            </a:pPr>
            <a:endParaRPr lang="en-US" sz="2400" b="1" dirty="0">
              <a:solidFill>
                <a:srgbClr val="00589A"/>
              </a:solidFill>
              <a:latin typeface="Arial" panose="020B0604020202020204" pitchFamily="34" charset="0"/>
              <a:cs typeface="Arial" panose="020B0604020202020204" pitchFamily="34" charset="0"/>
            </a:endParaRPr>
          </a:p>
        </p:txBody>
      </p:sp>
      <p:sp>
        <p:nvSpPr>
          <p:cNvPr id="3" name="Rectangle 2"/>
          <p:cNvSpPr/>
          <p:nvPr/>
        </p:nvSpPr>
        <p:spPr>
          <a:xfrm>
            <a:off x="506436" y="4870976"/>
            <a:ext cx="11268221" cy="461665"/>
          </a:xfrm>
          <a:prstGeom prst="rect">
            <a:avLst/>
          </a:prstGeom>
        </p:spPr>
        <p:txBody>
          <a:bodyPr wrap="square">
            <a:spAutoFit/>
          </a:bodyPr>
          <a:lstStyle/>
          <a:p>
            <a:pPr marL="45720" lvl="0" algn="ctr" defTabSz="914400">
              <a:spcBef>
                <a:spcPts val="600"/>
              </a:spcBef>
              <a:buClr>
                <a:srgbClr val="00589A"/>
              </a:buClr>
              <a:buSzPct val="80000"/>
            </a:pPr>
            <a:r>
              <a:rPr lang="en-US" sz="2400" dirty="0">
                <a:solidFill>
                  <a:schemeClr val="tx2">
                    <a:lumMod val="75000"/>
                  </a:schemeClr>
                </a:solidFill>
                <a:latin typeface="Arial" panose="020B0604020202020204" pitchFamily="34" charset="0"/>
                <a:cs typeface="Arial" panose="020B0604020202020204" pitchFamily="34" charset="0"/>
              </a:rPr>
              <a:t>Center For Family Services has over 100 locations across New Jersey.</a:t>
            </a:r>
          </a:p>
        </p:txBody>
      </p:sp>
      <p:pic>
        <p:nvPicPr>
          <p:cNvPr id="10" name="Picture 9"/>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20784" y="2129479"/>
            <a:ext cx="2445266" cy="1630177"/>
          </a:xfrm>
          <a:prstGeom prst="rect">
            <a:avLst/>
          </a:prstGeom>
          <a:ln>
            <a:noFill/>
          </a:ln>
          <a:effectLst>
            <a:outerShdw blurRad="292100" dist="139700" dir="2700000" algn="tl" rotWithShape="0">
              <a:srgbClr val="333333">
                <a:alpha val="65000"/>
              </a:srgbClr>
            </a:outerShdw>
          </a:effectLst>
        </p:spPr>
      </p:pic>
      <p:pic>
        <p:nvPicPr>
          <p:cNvPr id="11" name="Picture 10"/>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10755" y="2141086"/>
            <a:ext cx="2440334" cy="1626889"/>
          </a:xfrm>
          <a:prstGeom prst="rect">
            <a:avLst/>
          </a:prstGeom>
          <a:ln>
            <a:noFill/>
          </a:ln>
          <a:effectLst>
            <a:outerShdw blurRad="292100" dist="139700" dir="2700000" algn="tl" rotWithShape="0">
              <a:srgbClr val="333333">
                <a:alpha val="65000"/>
              </a:srgbClr>
            </a:outerShdw>
          </a:effectLst>
        </p:spPr>
      </p:pic>
      <p:pic>
        <p:nvPicPr>
          <p:cNvPr id="12" name="Picture 11"/>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904228" y="2122231"/>
            <a:ext cx="2442263" cy="1628175"/>
          </a:xfrm>
          <a:prstGeom prst="rect">
            <a:avLst/>
          </a:prstGeom>
          <a:ln>
            <a:noFill/>
          </a:ln>
          <a:effectLst>
            <a:outerShdw blurRad="292100" dist="139700" dir="2700000" algn="tl" rotWithShape="0">
              <a:srgbClr val="333333">
                <a:alpha val="65000"/>
              </a:srgbClr>
            </a:outerShdw>
          </a:effectLst>
        </p:spPr>
      </p:pic>
      <p:pic>
        <p:nvPicPr>
          <p:cNvPr id="4" name="Picture 3"/>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3342460" y="2141086"/>
            <a:ext cx="2860515" cy="160904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888536990"/>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3629" y="469640"/>
            <a:ext cx="9875520" cy="1356360"/>
          </a:xfrm>
        </p:spPr>
        <p:txBody>
          <a:bodyPr>
            <a:normAutofit/>
          </a:bodyPr>
          <a:lstStyle/>
          <a:p>
            <a:pPr algn="ctr"/>
            <a:r>
              <a:rPr lang="en-US" dirty="0">
                <a:solidFill>
                  <a:srgbClr val="93AC57"/>
                </a:solidFill>
              </a:rPr>
              <a:t>Our Mission and Vision</a:t>
            </a:r>
            <a:endParaRPr lang="en-US" b="1" dirty="0">
              <a:solidFill>
                <a:srgbClr val="93AC57"/>
              </a:solidFill>
              <a:latin typeface="Arial Black" panose="020B0A04020102020204" pitchFamily="34" charset="0"/>
            </a:endParaRPr>
          </a:p>
        </p:txBody>
      </p:sp>
      <p:sp>
        <p:nvSpPr>
          <p:cNvPr id="7" name="Content Placeholder 2"/>
          <p:cNvSpPr txBox="1">
            <a:spLocks/>
          </p:cNvSpPr>
          <p:nvPr/>
        </p:nvSpPr>
        <p:spPr>
          <a:xfrm>
            <a:off x="2238691" y="2247142"/>
            <a:ext cx="7945395" cy="3572894"/>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a:lstStyle>
          <a:p>
            <a:pPr marL="45720" indent="0">
              <a:lnSpc>
                <a:spcPct val="100000"/>
              </a:lnSpc>
              <a:buNone/>
            </a:pPr>
            <a:endParaRPr lang="en-US" sz="2600" dirty="0">
              <a:solidFill>
                <a:srgbClr val="00589A"/>
              </a:solidFill>
              <a:latin typeface="Arial" panose="020B0604020202020204" pitchFamily="34" charset="0"/>
              <a:cs typeface="Arial" panose="020B0604020202020204" pitchFamily="34" charset="0"/>
            </a:endParaRPr>
          </a:p>
        </p:txBody>
      </p:sp>
      <p:sp>
        <p:nvSpPr>
          <p:cNvPr id="3" name="Rectangle 2"/>
          <p:cNvSpPr/>
          <p:nvPr/>
        </p:nvSpPr>
        <p:spPr>
          <a:xfrm>
            <a:off x="1822268" y="2064262"/>
            <a:ext cx="8778240" cy="2708434"/>
          </a:xfrm>
          <a:prstGeom prst="rect">
            <a:avLst/>
          </a:prstGeom>
        </p:spPr>
        <p:txBody>
          <a:bodyPr wrap="square">
            <a:spAutoFit/>
          </a:bodyPr>
          <a:lstStyle/>
          <a:p>
            <a:pPr marL="45720"/>
            <a:r>
              <a:rPr lang="en-US" sz="2400" dirty="0">
                <a:solidFill>
                  <a:schemeClr val="tx2">
                    <a:lumMod val="75000"/>
                  </a:schemeClr>
                </a:solidFill>
                <a:latin typeface="Arial" panose="020B0604020202020204" pitchFamily="34" charset="0"/>
                <a:cs typeface="Arial" panose="020B0604020202020204" pitchFamily="34" charset="0"/>
              </a:rPr>
              <a:t>The mission of Center For Family Services is to support and empower individuals, families, and communities to achieve a better life through vision, hope, and strength. </a:t>
            </a:r>
          </a:p>
          <a:p>
            <a:pPr marL="45720"/>
            <a:endParaRPr lang="en-US" sz="2400" dirty="0">
              <a:solidFill>
                <a:schemeClr val="tx2">
                  <a:lumMod val="75000"/>
                </a:schemeClr>
              </a:solidFill>
              <a:latin typeface="Arial" panose="020B0604020202020204" pitchFamily="34" charset="0"/>
              <a:cs typeface="Arial" panose="020B0604020202020204" pitchFamily="34" charset="0"/>
            </a:endParaRPr>
          </a:p>
          <a:p>
            <a:pPr marL="45720"/>
            <a:r>
              <a:rPr lang="en-US" sz="2400" dirty="0">
                <a:solidFill>
                  <a:schemeClr val="tx2">
                    <a:lumMod val="75000"/>
                  </a:schemeClr>
                </a:solidFill>
                <a:latin typeface="Arial" panose="020B0604020202020204" pitchFamily="34" charset="0"/>
                <a:cs typeface="Arial" panose="020B0604020202020204" pitchFamily="34" charset="0"/>
              </a:rPr>
              <a:t>The vision of Center For Family Services is for all people to lead capable, responsible, fulfilled lives in strong families and healthy communities. </a:t>
            </a:r>
          </a:p>
        </p:txBody>
      </p:sp>
    </p:spTree>
    <p:extLst>
      <p:ext uri="{BB962C8B-B14F-4D97-AF65-F5344CB8AC3E}">
        <p14:creationId xmlns:p14="http://schemas.microsoft.com/office/powerpoint/2010/main" val="3249465463"/>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3629" y="469640"/>
            <a:ext cx="9875520" cy="1356360"/>
          </a:xfrm>
        </p:spPr>
        <p:txBody>
          <a:bodyPr>
            <a:normAutofit/>
          </a:bodyPr>
          <a:lstStyle/>
          <a:p>
            <a:pPr algn="ctr"/>
            <a:r>
              <a:rPr lang="en-US" dirty="0">
                <a:solidFill>
                  <a:srgbClr val="93AC57"/>
                </a:solidFill>
              </a:rPr>
              <a:t>Our Company Culture</a:t>
            </a:r>
            <a:endParaRPr lang="en-US" b="1" dirty="0">
              <a:solidFill>
                <a:srgbClr val="93AC57"/>
              </a:solidFill>
              <a:latin typeface="Arial Black" panose="020B0A04020102020204" pitchFamily="34" charset="0"/>
            </a:endParaRPr>
          </a:p>
        </p:txBody>
      </p:sp>
      <p:sp>
        <p:nvSpPr>
          <p:cNvPr id="7" name="Content Placeholder 2"/>
          <p:cNvSpPr txBox="1">
            <a:spLocks/>
          </p:cNvSpPr>
          <p:nvPr/>
        </p:nvSpPr>
        <p:spPr>
          <a:xfrm>
            <a:off x="409901" y="1656299"/>
            <a:ext cx="11463231" cy="2789092"/>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a:lstStyle>
          <a:p>
            <a:pPr marL="45720" indent="0">
              <a:buNone/>
            </a:pPr>
            <a:endParaRPr lang="en-US" sz="2400" dirty="0">
              <a:solidFill>
                <a:srgbClr val="00589A"/>
              </a:solidFill>
              <a:latin typeface="Arial" panose="020B0604020202020204" pitchFamily="34" charset="0"/>
              <a:cs typeface="Arial" panose="020B0604020202020204" pitchFamily="34" charset="0"/>
            </a:endParaRPr>
          </a:p>
        </p:txBody>
      </p:sp>
      <p:sp>
        <p:nvSpPr>
          <p:cNvPr id="14" name="Rectangle 13"/>
          <p:cNvSpPr/>
          <p:nvPr/>
        </p:nvSpPr>
        <p:spPr>
          <a:xfrm>
            <a:off x="3775638" y="1938731"/>
            <a:ext cx="4871502" cy="3416320"/>
          </a:xfrm>
          <a:prstGeom prst="rect">
            <a:avLst/>
          </a:prstGeom>
        </p:spPr>
        <p:txBody>
          <a:bodyPr wrap="square">
            <a:spAutoFit/>
          </a:bodyPr>
          <a:lstStyle/>
          <a:p>
            <a:pPr marL="502920" lvl="0" indent="-457200">
              <a:buFont typeface="Arial" panose="020B0604020202020204" pitchFamily="34" charset="0"/>
              <a:buChar char="•"/>
            </a:pPr>
            <a:r>
              <a:rPr lang="en-US" sz="2400" dirty="0">
                <a:solidFill>
                  <a:schemeClr val="tx2">
                    <a:lumMod val="75000"/>
                  </a:schemeClr>
                </a:solidFill>
                <a:latin typeface="Arial" panose="020B0604020202020204" pitchFamily="34" charset="0"/>
                <a:cs typeface="Arial" panose="020B0604020202020204" pitchFamily="34" charset="0"/>
              </a:rPr>
              <a:t>Team-focused </a:t>
            </a:r>
          </a:p>
          <a:p>
            <a:pPr marL="502920" lvl="0" indent="-457200">
              <a:buFont typeface="Arial" panose="020B0604020202020204" pitchFamily="34" charset="0"/>
              <a:buChar char="•"/>
            </a:pPr>
            <a:r>
              <a:rPr lang="en-US" sz="2400" dirty="0">
                <a:solidFill>
                  <a:schemeClr val="tx2">
                    <a:lumMod val="75000"/>
                  </a:schemeClr>
                </a:solidFill>
                <a:latin typeface="Arial" panose="020B0604020202020204" pitchFamily="34" charset="0"/>
                <a:cs typeface="Arial" panose="020B0604020202020204" pitchFamily="34" charset="0"/>
              </a:rPr>
              <a:t>Family-oriented</a:t>
            </a:r>
          </a:p>
          <a:p>
            <a:pPr marL="502920" lvl="0" indent="-457200">
              <a:buFont typeface="Arial" panose="020B0604020202020204" pitchFamily="34" charset="0"/>
              <a:buChar char="•"/>
            </a:pPr>
            <a:r>
              <a:rPr lang="en-US" sz="2400" dirty="0">
                <a:solidFill>
                  <a:schemeClr val="tx2">
                    <a:lumMod val="75000"/>
                  </a:schemeClr>
                </a:solidFill>
                <a:latin typeface="Arial" panose="020B0604020202020204" pitchFamily="34" charset="0"/>
                <a:cs typeface="Arial" panose="020B0604020202020204" pitchFamily="34" charset="0"/>
              </a:rPr>
              <a:t>Mission-driven </a:t>
            </a:r>
          </a:p>
          <a:p>
            <a:pPr marL="502920" lvl="0" indent="-457200">
              <a:buFont typeface="Arial" panose="020B0604020202020204" pitchFamily="34" charset="0"/>
              <a:buChar char="•"/>
            </a:pPr>
            <a:r>
              <a:rPr lang="en-US" sz="2400" dirty="0">
                <a:solidFill>
                  <a:schemeClr val="tx2">
                    <a:lumMod val="75000"/>
                  </a:schemeClr>
                </a:solidFill>
                <a:latin typeface="Arial" panose="020B0604020202020204" pitchFamily="34" charset="0"/>
                <a:cs typeface="Arial" panose="020B0604020202020204" pitchFamily="34" charset="0"/>
              </a:rPr>
              <a:t>Community-focused </a:t>
            </a:r>
          </a:p>
          <a:p>
            <a:pPr marL="502920" lvl="0" indent="-457200">
              <a:buFont typeface="Arial" panose="020B0604020202020204" pitchFamily="34" charset="0"/>
              <a:buChar char="•"/>
            </a:pPr>
            <a:r>
              <a:rPr lang="en-US" sz="2400" dirty="0">
                <a:solidFill>
                  <a:schemeClr val="tx2">
                    <a:lumMod val="75000"/>
                  </a:schemeClr>
                </a:solidFill>
                <a:latin typeface="Arial" panose="020B0604020202020204" pitchFamily="34" charset="0"/>
                <a:cs typeface="Arial" panose="020B0604020202020204" pitchFamily="34" charset="0"/>
              </a:rPr>
              <a:t>Compassionate</a:t>
            </a:r>
          </a:p>
          <a:p>
            <a:pPr marL="502920" lvl="0" indent="-457200">
              <a:buFont typeface="Arial" panose="020B0604020202020204" pitchFamily="34" charset="0"/>
              <a:buChar char="•"/>
            </a:pPr>
            <a:r>
              <a:rPr lang="en-US" sz="2400" dirty="0">
                <a:solidFill>
                  <a:schemeClr val="tx2">
                    <a:lumMod val="75000"/>
                  </a:schemeClr>
                </a:solidFill>
                <a:latin typeface="Arial" panose="020B0604020202020204" pitchFamily="34" charset="0"/>
                <a:cs typeface="Arial" panose="020B0604020202020204" pitchFamily="34" charset="0"/>
              </a:rPr>
              <a:t>Open minded</a:t>
            </a:r>
          </a:p>
          <a:p>
            <a:pPr marL="502920" lvl="0" indent="-457200">
              <a:buFont typeface="Arial" panose="020B0604020202020204" pitchFamily="34" charset="0"/>
              <a:buChar char="•"/>
            </a:pPr>
            <a:r>
              <a:rPr lang="en-US" sz="2400" dirty="0">
                <a:solidFill>
                  <a:schemeClr val="tx2">
                    <a:lumMod val="75000"/>
                  </a:schemeClr>
                </a:solidFill>
                <a:latin typeface="Arial" panose="020B0604020202020204" pitchFamily="34" charset="0"/>
                <a:cs typeface="Arial" panose="020B0604020202020204" pitchFamily="34" charset="0"/>
              </a:rPr>
              <a:t>Change makers </a:t>
            </a:r>
          </a:p>
          <a:p>
            <a:pPr marL="502920" lvl="0" indent="-457200">
              <a:buFont typeface="Arial" panose="020B0604020202020204" pitchFamily="34" charset="0"/>
              <a:buChar char="•"/>
            </a:pPr>
            <a:r>
              <a:rPr lang="en-US" sz="2400" dirty="0">
                <a:solidFill>
                  <a:schemeClr val="tx2">
                    <a:lumMod val="75000"/>
                  </a:schemeClr>
                </a:solidFill>
                <a:latin typeface="Arial" panose="020B0604020202020204" pitchFamily="34" charset="0"/>
                <a:cs typeface="Arial" panose="020B0604020202020204" pitchFamily="34" charset="0"/>
              </a:rPr>
              <a:t>“Whatever it takes” attitude </a:t>
            </a:r>
          </a:p>
          <a:p>
            <a:pPr marL="502920" lvl="0" indent="-457200">
              <a:buFont typeface="Arial" panose="020B0604020202020204" pitchFamily="34" charset="0"/>
              <a:buChar char="•"/>
            </a:pPr>
            <a:r>
              <a:rPr lang="en-US" sz="2400" dirty="0">
                <a:solidFill>
                  <a:schemeClr val="tx2">
                    <a:lumMod val="75000"/>
                  </a:schemeClr>
                </a:solidFill>
                <a:latin typeface="Arial" panose="020B0604020202020204" pitchFamily="34" charset="0"/>
                <a:cs typeface="Arial" panose="020B0604020202020204" pitchFamily="34" charset="0"/>
              </a:rPr>
              <a:t>Forward thinking </a:t>
            </a:r>
          </a:p>
        </p:txBody>
      </p:sp>
    </p:spTree>
    <p:extLst>
      <p:ext uri="{BB962C8B-B14F-4D97-AF65-F5344CB8AC3E}">
        <p14:creationId xmlns:p14="http://schemas.microsoft.com/office/powerpoint/2010/main" val="588087249"/>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3629" y="469640"/>
            <a:ext cx="9875520" cy="1356360"/>
          </a:xfrm>
        </p:spPr>
        <p:txBody>
          <a:bodyPr>
            <a:normAutofit/>
          </a:bodyPr>
          <a:lstStyle/>
          <a:p>
            <a:pPr algn="ctr"/>
            <a:r>
              <a:rPr lang="en-US" dirty="0">
                <a:solidFill>
                  <a:srgbClr val="93AC57"/>
                </a:solidFill>
              </a:rPr>
              <a:t>Service Areas</a:t>
            </a:r>
            <a:endParaRPr lang="en-US" b="1" dirty="0">
              <a:solidFill>
                <a:srgbClr val="93AC57"/>
              </a:solidFill>
              <a:latin typeface="Arial Black" panose="020B0A04020102020204" pitchFamily="34" charset="0"/>
            </a:endParaRPr>
          </a:p>
        </p:txBody>
      </p:sp>
      <p:sp>
        <p:nvSpPr>
          <p:cNvPr id="7" name="Content Placeholder 2"/>
          <p:cNvSpPr txBox="1">
            <a:spLocks/>
          </p:cNvSpPr>
          <p:nvPr/>
        </p:nvSpPr>
        <p:spPr>
          <a:xfrm>
            <a:off x="6140547" y="2356014"/>
            <a:ext cx="3824410" cy="1396394"/>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a:lstStyle>
          <a:p>
            <a:pPr marL="45720" indent="0">
              <a:lnSpc>
                <a:spcPct val="100000"/>
              </a:lnSpc>
              <a:buNone/>
            </a:pPr>
            <a:endParaRPr lang="en-US" sz="2400" b="1" dirty="0">
              <a:solidFill>
                <a:srgbClr val="00589A"/>
              </a:solidFill>
              <a:latin typeface="Arial" panose="020B0604020202020204" pitchFamily="34" charset="0"/>
              <a:cs typeface="Arial" panose="020B0604020202020204" pitchFamily="34" charset="0"/>
            </a:endParaRPr>
          </a:p>
        </p:txBody>
      </p:sp>
      <p:sp>
        <p:nvSpPr>
          <p:cNvPr id="3" name="Rectangle 2"/>
          <p:cNvSpPr/>
          <p:nvPr/>
        </p:nvSpPr>
        <p:spPr>
          <a:xfrm>
            <a:off x="506437" y="1887179"/>
            <a:ext cx="11268221" cy="881267"/>
          </a:xfrm>
          <a:prstGeom prst="rect">
            <a:avLst/>
          </a:prstGeom>
        </p:spPr>
        <p:txBody>
          <a:bodyPr wrap="square">
            <a:spAutoFit/>
          </a:bodyPr>
          <a:lstStyle/>
          <a:p>
            <a:pPr marL="228600" lvl="0" indent="-182880" defTabSz="914400">
              <a:lnSpc>
                <a:spcPct val="90000"/>
              </a:lnSpc>
              <a:spcBef>
                <a:spcPts val="1400"/>
              </a:spcBef>
              <a:buClr>
                <a:srgbClr val="00589A"/>
              </a:buClr>
              <a:buSzPct val="80000"/>
              <a:buFont typeface="Corbel" pitchFamily="34" charset="0"/>
              <a:buChar char="•"/>
            </a:pPr>
            <a:endParaRPr lang="en-US" sz="2200">
              <a:solidFill>
                <a:srgbClr val="00589A"/>
              </a:solidFill>
              <a:latin typeface="Arial" panose="020B0604020202020204" pitchFamily="34" charset="0"/>
              <a:cs typeface="Arial" panose="020B0604020202020204" pitchFamily="34" charset="0"/>
            </a:endParaRPr>
          </a:p>
          <a:p>
            <a:pPr marL="228600" lvl="0" indent="-182880" defTabSz="914400">
              <a:lnSpc>
                <a:spcPct val="90000"/>
              </a:lnSpc>
              <a:spcBef>
                <a:spcPts val="1400"/>
              </a:spcBef>
              <a:buClr>
                <a:srgbClr val="00589A"/>
              </a:buClr>
              <a:buSzPct val="80000"/>
              <a:buFont typeface="Corbel" pitchFamily="34" charset="0"/>
              <a:buChar char="•"/>
            </a:pPr>
            <a:endParaRPr lang="en-US" sz="2200" dirty="0">
              <a:solidFill>
                <a:srgbClr val="00589A"/>
              </a:solidFill>
              <a:latin typeface="Arial" panose="020B0604020202020204" pitchFamily="34" charset="0"/>
              <a:cs typeface="Arial" panose="020B0604020202020204" pitchFamily="34" charset="0"/>
            </a:endParaRPr>
          </a:p>
        </p:txBody>
      </p:sp>
      <p:pic>
        <p:nvPicPr>
          <p:cNvPr id="8" name="Picture 7"/>
          <p:cNvPicPr>
            <a:picLocks noChangeAspect="1"/>
          </p:cNvPicPr>
          <p:nvPr/>
        </p:nvPicPr>
        <p:blipFill>
          <a:blip r:embed="rId3"/>
          <a:stretch>
            <a:fillRect/>
          </a:stretch>
        </p:blipFill>
        <p:spPr>
          <a:xfrm>
            <a:off x="344164" y="1134188"/>
            <a:ext cx="5175434" cy="5175434"/>
          </a:xfrm>
          <a:prstGeom prst="rect">
            <a:avLst/>
          </a:prstGeom>
        </p:spPr>
      </p:pic>
      <p:sp>
        <p:nvSpPr>
          <p:cNvPr id="4" name="Rectangle 3"/>
          <p:cNvSpPr/>
          <p:nvPr/>
        </p:nvSpPr>
        <p:spPr>
          <a:xfrm>
            <a:off x="5774574" y="2542230"/>
            <a:ext cx="6000083" cy="2031325"/>
          </a:xfrm>
          <a:prstGeom prst="rect">
            <a:avLst/>
          </a:prstGeom>
        </p:spPr>
        <p:txBody>
          <a:bodyPr wrap="square">
            <a:spAutoFit/>
          </a:bodyPr>
          <a:lstStyle/>
          <a:p>
            <a:pPr marL="45720" lvl="0" algn="ctr" defTabSz="914400">
              <a:lnSpc>
                <a:spcPct val="90000"/>
              </a:lnSpc>
              <a:spcBef>
                <a:spcPts val="1400"/>
              </a:spcBef>
              <a:buClr>
                <a:srgbClr val="000000"/>
              </a:buClr>
              <a:buSzPct val="80000"/>
            </a:pPr>
            <a:r>
              <a:rPr lang="en-US" sz="2800" dirty="0">
                <a:solidFill>
                  <a:schemeClr val="tx2">
                    <a:lumMod val="75000"/>
                  </a:schemeClr>
                </a:solidFill>
              </a:rPr>
              <a:t>Center For Family Services offers a comprehensive continuum of care and a broad range of services to best meet the current and changing needs across the New Jersey community.</a:t>
            </a:r>
            <a:endParaRPr lang="en-US" sz="2800"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9593886"/>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3629" y="469640"/>
            <a:ext cx="9875520" cy="1356360"/>
          </a:xfrm>
        </p:spPr>
        <p:txBody>
          <a:bodyPr>
            <a:normAutofit/>
          </a:bodyPr>
          <a:lstStyle/>
          <a:p>
            <a:pPr algn="ctr"/>
            <a:r>
              <a:rPr lang="en-US" dirty="0">
                <a:solidFill>
                  <a:srgbClr val="93AC57"/>
                </a:solidFill>
              </a:rPr>
              <a:t>Core Values</a:t>
            </a:r>
            <a:endParaRPr lang="en-US" b="1" dirty="0">
              <a:solidFill>
                <a:srgbClr val="93AC57"/>
              </a:solidFill>
              <a:latin typeface="Arial Black" panose="020B0A04020102020204" pitchFamily="34" charset="0"/>
            </a:endParaRPr>
          </a:p>
        </p:txBody>
      </p:sp>
      <p:sp>
        <p:nvSpPr>
          <p:cNvPr id="7" name="Content Placeholder 2"/>
          <p:cNvSpPr txBox="1">
            <a:spLocks/>
          </p:cNvSpPr>
          <p:nvPr/>
        </p:nvSpPr>
        <p:spPr>
          <a:xfrm>
            <a:off x="2238691" y="2213891"/>
            <a:ext cx="7945395" cy="3572894"/>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a:lstStyle>
          <a:p>
            <a:pPr marL="45720" indent="0">
              <a:lnSpc>
                <a:spcPct val="100000"/>
              </a:lnSpc>
              <a:buNone/>
            </a:pPr>
            <a:endParaRPr lang="en-US" sz="2600" dirty="0">
              <a:solidFill>
                <a:srgbClr val="00589A"/>
              </a:solidFill>
              <a:latin typeface="Arial" panose="020B0604020202020204" pitchFamily="34" charset="0"/>
              <a:cs typeface="Arial" panose="020B0604020202020204" pitchFamily="34" charset="0"/>
            </a:endParaRPr>
          </a:p>
        </p:txBody>
      </p:sp>
      <p:sp>
        <p:nvSpPr>
          <p:cNvPr id="4" name="Rectangle 3"/>
          <p:cNvSpPr/>
          <p:nvPr/>
        </p:nvSpPr>
        <p:spPr>
          <a:xfrm>
            <a:off x="2486647" y="1974449"/>
            <a:ext cx="3724741" cy="2472472"/>
          </a:xfrm>
          <a:prstGeom prst="rect">
            <a:avLst/>
          </a:prstGeom>
        </p:spPr>
        <p:txBody>
          <a:bodyPr wrap="square">
            <a:spAutoFit/>
          </a:bodyPr>
          <a:lstStyle/>
          <a:p>
            <a:pPr marL="228600" lvl="0" indent="-182880" defTabSz="914400">
              <a:lnSpc>
                <a:spcPct val="90000"/>
              </a:lnSpc>
              <a:spcBef>
                <a:spcPts val="1400"/>
              </a:spcBef>
              <a:buClr>
                <a:schemeClr val="bg2">
                  <a:lumMod val="25000"/>
                </a:schemeClr>
              </a:buClr>
              <a:buSzPct val="80000"/>
              <a:buFont typeface="Corbel" pitchFamily="34" charset="0"/>
              <a:buChar char="•"/>
            </a:pPr>
            <a:r>
              <a:rPr lang="en-US" sz="2400" dirty="0">
                <a:solidFill>
                  <a:schemeClr val="tx2">
                    <a:lumMod val="75000"/>
                  </a:schemeClr>
                </a:solidFill>
                <a:latin typeface="Arial" panose="020B0604020202020204" pitchFamily="34" charset="0"/>
                <a:cs typeface="Arial" panose="020B0604020202020204" pitchFamily="34" charset="0"/>
              </a:rPr>
              <a:t>Culture of Respect </a:t>
            </a:r>
          </a:p>
          <a:p>
            <a:pPr marL="228600" lvl="0" indent="-182880" defTabSz="914400">
              <a:lnSpc>
                <a:spcPct val="90000"/>
              </a:lnSpc>
              <a:spcBef>
                <a:spcPts val="1400"/>
              </a:spcBef>
              <a:buClr>
                <a:schemeClr val="bg2">
                  <a:lumMod val="25000"/>
                </a:schemeClr>
              </a:buClr>
              <a:buSzPct val="80000"/>
              <a:buFont typeface="Corbel" pitchFamily="34" charset="0"/>
              <a:buChar char="•"/>
            </a:pPr>
            <a:r>
              <a:rPr lang="en-US" sz="2400" dirty="0">
                <a:solidFill>
                  <a:schemeClr val="tx2">
                    <a:lumMod val="75000"/>
                  </a:schemeClr>
                </a:solidFill>
                <a:latin typeface="Arial" panose="020B0604020202020204" pitchFamily="34" charset="0"/>
                <a:cs typeface="Arial" panose="020B0604020202020204" pitchFamily="34" charset="0"/>
              </a:rPr>
              <a:t>Service – focused</a:t>
            </a:r>
          </a:p>
          <a:p>
            <a:pPr marL="228600" lvl="0" indent="-182880" defTabSz="914400">
              <a:lnSpc>
                <a:spcPct val="90000"/>
              </a:lnSpc>
              <a:spcBef>
                <a:spcPts val="1400"/>
              </a:spcBef>
              <a:buClr>
                <a:schemeClr val="bg2">
                  <a:lumMod val="25000"/>
                </a:schemeClr>
              </a:buClr>
              <a:buSzPct val="80000"/>
              <a:buFont typeface="Corbel" pitchFamily="34" charset="0"/>
              <a:buChar char="•"/>
            </a:pPr>
            <a:r>
              <a:rPr lang="en-US" sz="2400" dirty="0">
                <a:solidFill>
                  <a:schemeClr val="tx2">
                    <a:lumMod val="75000"/>
                  </a:schemeClr>
                </a:solidFill>
                <a:latin typeface="Arial" panose="020B0604020202020204" pitchFamily="34" charset="0"/>
                <a:cs typeface="Arial" panose="020B0604020202020204" pitchFamily="34" charset="0"/>
              </a:rPr>
              <a:t>Ethical </a:t>
            </a:r>
          </a:p>
          <a:p>
            <a:pPr marL="228600" lvl="0" indent="-182880" defTabSz="914400">
              <a:lnSpc>
                <a:spcPct val="90000"/>
              </a:lnSpc>
              <a:spcBef>
                <a:spcPts val="1400"/>
              </a:spcBef>
              <a:buClr>
                <a:schemeClr val="bg2">
                  <a:lumMod val="25000"/>
                </a:schemeClr>
              </a:buClr>
              <a:buSzPct val="80000"/>
              <a:buFont typeface="Corbel" pitchFamily="34" charset="0"/>
              <a:buChar char="•"/>
            </a:pPr>
            <a:r>
              <a:rPr lang="en-US" sz="2400" dirty="0">
                <a:solidFill>
                  <a:schemeClr val="tx2">
                    <a:lumMod val="75000"/>
                  </a:schemeClr>
                </a:solidFill>
                <a:latin typeface="Arial" panose="020B0604020202020204" pitchFamily="34" charset="0"/>
                <a:cs typeface="Arial" panose="020B0604020202020204" pitchFamily="34" charset="0"/>
              </a:rPr>
              <a:t>Moral </a:t>
            </a:r>
          </a:p>
          <a:p>
            <a:pPr marL="228600" lvl="0" indent="-182880" defTabSz="914400">
              <a:lnSpc>
                <a:spcPct val="90000"/>
              </a:lnSpc>
              <a:spcBef>
                <a:spcPts val="1400"/>
              </a:spcBef>
              <a:buClr>
                <a:schemeClr val="bg2">
                  <a:lumMod val="25000"/>
                </a:schemeClr>
              </a:buClr>
              <a:buSzPct val="80000"/>
              <a:buFont typeface="Corbel" pitchFamily="34" charset="0"/>
              <a:buChar char="•"/>
            </a:pPr>
            <a:r>
              <a:rPr lang="en-US" sz="2400" dirty="0">
                <a:solidFill>
                  <a:schemeClr val="tx2">
                    <a:lumMod val="75000"/>
                  </a:schemeClr>
                </a:solidFill>
                <a:latin typeface="Arial" panose="020B0604020202020204" pitchFamily="34" charset="0"/>
                <a:cs typeface="Arial" panose="020B0604020202020204" pitchFamily="34" charset="0"/>
              </a:rPr>
              <a:t>Diverse </a:t>
            </a:r>
          </a:p>
        </p:txBody>
      </p:sp>
      <p:sp>
        <p:nvSpPr>
          <p:cNvPr id="3" name="TextBox 2"/>
          <p:cNvSpPr txBox="1"/>
          <p:nvPr/>
        </p:nvSpPr>
        <p:spPr>
          <a:xfrm>
            <a:off x="6891253" y="1974449"/>
            <a:ext cx="4056610" cy="2472472"/>
          </a:xfrm>
          <a:prstGeom prst="rect">
            <a:avLst/>
          </a:prstGeom>
          <a:noFill/>
        </p:spPr>
        <p:txBody>
          <a:bodyPr wrap="square" rtlCol="0">
            <a:spAutoFit/>
          </a:bodyPr>
          <a:lstStyle/>
          <a:p>
            <a:pPr marL="228600" lvl="0" indent="-182880" defTabSz="914400">
              <a:lnSpc>
                <a:spcPct val="90000"/>
              </a:lnSpc>
              <a:spcBef>
                <a:spcPts val="1400"/>
              </a:spcBef>
              <a:buClr>
                <a:schemeClr val="bg2">
                  <a:lumMod val="25000"/>
                </a:schemeClr>
              </a:buClr>
              <a:buSzPct val="80000"/>
              <a:buFont typeface="Corbel" pitchFamily="34" charset="0"/>
              <a:buChar char="•"/>
            </a:pPr>
            <a:r>
              <a:rPr lang="en-US" sz="2400" dirty="0">
                <a:solidFill>
                  <a:schemeClr val="tx2">
                    <a:lumMod val="75000"/>
                  </a:schemeClr>
                </a:solidFill>
                <a:latin typeface="Arial" panose="020B0604020202020204" pitchFamily="34" charset="0"/>
                <a:cs typeface="Arial" panose="020B0604020202020204" pitchFamily="34" charset="0"/>
              </a:rPr>
              <a:t>Leaders </a:t>
            </a:r>
          </a:p>
          <a:p>
            <a:pPr marL="228600" lvl="0" indent="-182880" defTabSz="914400">
              <a:lnSpc>
                <a:spcPct val="90000"/>
              </a:lnSpc>
              <a:spcBef>
                <a:spcPts val="1400"/>
              </a:spcBef>
              <a:buClr>
                <a:schemeClr val="bg2">
                  <a:lumMod val="25000"/>
                </a:schemeClr>
              </a:buClr>
              <a:buSzPct val="80000"/>
              <a:buFont typeface="Corbel" pitchFamily="34" charset="0"/>
              <a:buChar char="•"/>
            </a:pPr>
            <a:r>
              <a:rPr lang="en-US" sz="2400" dirty="0">
                <a:solidFill>
                  <a:schemeClr val="tx2">
                    <a:lumMod val="75000"/>
                  </a:schemeClr>
                </a:solidFill>
                <a:latin typeface="Arial" panose="020B0604020202020204" pitchFamily="34" charset="0"/>
                <a:cs typeface="Arial" panose="020B0604020202020204" pitchFamily="34" charset="0"/>
              </a:rPr>
              <a:t>Accountability </a:t>
            </a:r>
          </a:p>
          <a:p>
            <a:pPr marL="228600" lvl="0" indent="-182880" defTabSz="914400">
              <a:lnSpc>
                <a:spcPct val="90000"/>
              </a:lnSpc>
              <a:spcBef>
                <a:spcPts val="1400"/>
              </a:spcBef>
              <a:buClr>
                <a:schemeClr val="bg2">
                  <a:lumMod val="25000"/>
                </a:schemeClr>
              </a:buClr>
              <a:buSzPct val="80000"/>
              <a:buFont typeface="Corbel" pitchFamily="34" charset="0"/>
              <a:buChar char="•"/>
            </a:pPr>
            <a:r>
              <a:rPr lang="en-US" sz="2400" dirty="0">
                <a:solidFill>
                  <a:schemeClr val="tx2">
                    <a:lumMod val="75000"/>
                  </a:schemeClr>
                </a:solidFill>
                <a:latin typeface="Arial" panose="020B0604020202020204" pitchFamily="34" charset="0"/>
                <a:cs typeface="Arial" panose="020B0604020202020204" pitchFamily="34" charset="0"/>
              </a:rPr>
              <a:t>Gratitude </a:t>
            </a:r>
          </a:p>
          <a:p>
            <a:pPr marL="228600" lvl="0" indent="-182880" defTabSz="914400">
              <a:lnSpc>
                <a:spcPct val="90000"/>
              </a:lnSpc>
              <a:spcBef>
                <a:spcPts val="1400"/>
              </a:spcBef>
              <a:buClr>
                <a:schemeClr val="bg2">
                  <a:lumMod val="25000"/>
                </a:schemeClr>
              </a:buClr>
              <a:buSzPct val="80000"/>
              <a:buFont typeface="Corbel" pitchFamily="34" charset="0"/>
              <a:buChar char="•"/>
            </a:pPr>
            <a:r>
              <a:rPr lang="en-US" sz="2400" dirty="0">
                <a:solidFill>
                  <a:schemeClr val="tx2">
                    <a:lumMod val="75000"/>
                  </a:schemeClr>
                </a:solidFill>
                <a:latin typeface="Arial" panose="020B0604020202020204" pitchFamily="34" charset="0"/>
                <a:cs typeface="Arial" panose="020B0604020202020204" pitchFamily="34" charset="0"/>
              </a:rPr>
              <a:t>Progressive </a:t>
            </a:r>
          </a:p>
          <a:p>
            <a:pPr marL="228600" lvl="0" indent="-182880" defTabSz="914400">
              <a:lnSpc>
                <a:spcPct val="90000"/>
              </a:lnSpc>
              <a:spcBef>
                <a:spcPts val="1400"/>
              </a:spcBef>
              <a:buClr>
                <a:schemeClr val="bg2">
                  <a:lumMod val="25000"/>
                </a:schemeClr>
              </a:buClr>
              <a:buSzPct val="80000"/>
              <a:buFont typeface="Corbel" pitchFamily="34" charset="0"/>
              <a:buChar char="•"/>
            </a:pPr>
            <a:r>
              <a:rPr lang="en-US" sz="2400" dirty="0">
                <a:solidFill>
                  <a:schemeClr val="tx2">
                    <a:lumMod val="75000"/>
                  </a:schemeClr>
                </a:solidFill>
                <a:latin typeface="Arial" panose="020B0604020202020204" pitchFamily="34" charset="0"/>
                <a:cs typeface="Arial" panose="020B0604020202020204" pitchFamily="34" charset="0"/>
              </a:rPr>
              <a:t>Excellence </a:t>
            </a:r>
          </a:p>
        </p:txBody>
      </p:sp>
    </p:spTree>
    <p:extLst>
      <p:ext uri="{BB962C8B-B14F-4D97-AF65-F5344CB8AC3E}">
        <p14:creationId xmlns:p14="http://schemas.microsoft.com/office/powerpoint/2010/main" val="1739963706"/>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3629" y="469640"/>
            <a:ext cx="9875520" cy="1356360"/>
          </a:xfrm>
        </p:spPr>
        <p:txBody>
          <a:bodyPr>
            <a:normAutofit/>
          </a:bodyPr>
          <a:lstStyle/>
          <a:p>
            <a:pPr algn="ctr"/>
            <a:r>
              <a:rPr lang="en-US" dirty="0">
                <a:solidFill>
                  <a:srgbClr val="93AC57"/>
                </a:solidFill>
              </a:rPr>
              <a:t>Continuous Quality Improvement</a:t>
            </a:r>
            <a:endParaRPr lang="en-US" b="1" dirty="0">
              <a:solidFill>
                <a:srgbClr val="93AC57"/>
              </a:solidFill>
              <a:latin typeface="Arial Black" panose="020B0A04020102020204" pitchFamily="34" charset="0"/>
            </a:endParaRPr>
          </a:p>
        </p:txBody>
      </p:sp>
      <p:sp>
        <p:nvSpPr>
          <p:cNvPr id="3" name="Rectangle 2"/>
          <p:cNvSpPr/>
          <p:nvPr/>
        </p:nvSpPr>
        <p:spPr>
          <a:xfrm>
            <a:off x="506437" y="1887179"/>
            <a:ext cx="11268221" cy="881267"/>
          </a:xfrm>
          <a:prstGeom prst="rect">
            <a:avLst/>
          </a:prstGeom>
        </p:spPr>
        <p:txBody>
          <a:bodyPr wrap="square">
            <a:spAutoFit/>
          </a:bodyPr>
          <a:lstStyle/>
          <a:p>
            <a:pPr marL="228600" lvl="0" indent="-182880" defTabSz="914400">
              <a:lnSpc>
                <a:spcPct val="90000"/>
              </a:lnSpc>
              <a:spcBef>
                <a:spcPts val="1400"/>
              </a:spcBef>
              <a:buClr>
                <a:srgbClr val="00589A"/>
              </a:buClr>
              <a:buSzPct val="80000"/>
              <a:buFont typeface="Corbel" pitchFamily="34" charset="0"/>
              <a:buChar char="•"/>
            </a:pPr>
            <a:endParaRPr lang="en-US" sz="2200" dirty="0">
              <a:solidFill>
                <a:srgbClr val="00589A"/>
              </a:solidFill>
              <a:latin typeface="Arial" panose="020B0604020202020204" pitchFamily="34" charset="0"/>
              <a:cs typeface="Arial" panose="020B0604020202020204" pitchFamily="34" charset="0"/>
            </a:endParaRPr>
          </a:p>
          <a:p>
            <a:pPr marL="228600" lvl="0" indent="-182880" defTabSz="914400">
              <a:lnSpc>
                <a:spcPct val="90000"/>
              </a:lnSpc>
              <a:spcBef>
                <a:spcPts val="1400"/>
              </a:spcBef>
              <a:buClr>
                <a:srgbClr val="00589A"/>
              </a:buClr>
              <a:buSzPct val="80000"/>
              <a:buFont typeface="Corbel" pitchFamily="34" charset="0"/>
              <a:buChar char="•"/>
            </a:pPr>
            <a:endParaRPr lang="en-US" sz="2200" dirty="0">
              <a:solidFill>
                <a:srgbClr val="00589A"/>
              </a:solidFill>
              <a:latin typeface="Arial" panose="020B0604020202020204" pitchFamily="34" charset="0"/>
              <a:cs typeface="Arial" panose="020B0604020202020204" pitchFamily="34" charset="0"/>
            </a:endParaRPr>
          </a:p>
        </p:txBody>
      </p:sp>
      <p:sp>
        <p:nvSpPr>
          <p:cNvPr id="6" name="Rectangle 5"/>
          <p:cNvSpPr/>
          <p:nvPr/>
        </p:nvSpPr>
        <p:spPr>
          <a:xfrm>
            <a:off x="648119" y="2111524"/>
            <a:ext cx="6096000" cy="3970318"/>
          </a:xfrm>
          <a:prstGeom prst="rect">
            <a:avLst/>
          </a:prstGeom>
        </p:spPr>
        <p:txBody>
          <a:bodyPr>
            <a:spAutoFit/>
          </a:bodyPr>
          <a:lstStyle/>
          <a:p>
            <a:pPr marL="800100" lvl="1" indent="-342900">
              <a:lnSpc>
                <a:spcPct val="150000"/>
              </a:lnSpc>
              <a:buClr>
                <a:schemeClr val="bg2">
                  <a:lumMod val="25000"/>
                </a:schemeClr>
              </a:buClr>
              <a:buFont typeface="Arial" panose="020B0604020202020204" pitchFamily="34" charset="0"/>
              <a:buChar char="•"/>
            </a:pPr>
            <a:r>
              <a:rPr lang="en-US" sz="2400" dirty="0">
                <a:solidFill>
                  <a:schemeClr val="tx2">
                    <a:lumMod val="75000"/>
                  </a:schemeClr>
                </a:solidFill>
                <a:latin typeface="Arial" panose="020B0604020202020204" pitchFamily="34" charset="0"/>
                <a:cs typeface="Arial" panose="020B0604020202020204" pitchFamily="34" charset="0"/>
              </a:rPr>
              <a:t>Council on Accreditation </a:t>
            </a:r>
          </a:p>
          <a:p>
            <a:pPr marL="800100" lvl="1" indent="-342900">
              <a:lnSpc>
                <a:spcPct val="150000"/>
              </a:lnSpc>
              <a:buClr>
                <a:schemeClr val="bg2">
                  <a:lumMod val="25000"/>
                </a:schemeClr>
              </a:buClr>
              <a:buFont typeface="Arial" panose="020B0604020202020204" pitchFamily="34" charset="0"/>
              <a:buChar char="•"/>
            </a:pPr>
            <a:r>
              <a:rPr lang="en-US" sz="2400" dirty="0">
                <a:solidFill>
                  <a:schemeClr val="tx2">
                    <a:lumMod val="75000"/>
                  </a:schemeClr>
                </a:solidFill>
                <a:latin typeface="Arial" panose="020B0604020202020204" pitchFamily="34" charset="0"/>
                <a:cs typeface="Arial" panose="020B0604020202020204" pitchFamily="34" charset="0"/>
              </a:rPr>
              <a:t>CQIP Committee</a:t>
            </a:r>
          </a:p>
          <a:p>
            <a:pPr marL="800100" lvl="1" indent="-342900">
              <a:lnSpc>
                <a:spcPct val="150000"/>
              </a:lnSpc>
              <a:buClr>
                <a:schemeClr val="bg2">
                  <a:lumMod val="25000"/>
                </a:schemeClr>
              </a:buClr>
              <a:buFont typeface="Arial" panose="020B0604020202020204" pitchFamily="34" charset="0"/>
              <a:buChar char="•"/>
            </a:pPr>
            <a:r>
              <a:rPr lang="en-US" sz="2400" dirty="0">
                <a:solidFill>
                  <a:schemeClr val="tx2">
                    <a:lumMod val="75000"/>
                  </a:schemeClr>
                </a:solidFill>
                <a:latin typeface="Arial" panose="020B0604020202020204" pitchFamily="34" charset="0"/>
                <a:cs typeface="Arial" panose="020B0604020202020204" pitchFamily="34" charset="0"/>
              </a:rPr>
              <a:t>Evidence based programming</a:t>
            </a:r>
          </a:p>
          <a:p>
            <a:pPr marL="800100" lvl="1" indent="-342900">
              <a:lnSpc>
                <a:spcPct val="150000"/>
              </a:lnSpc>
              <a:buClr>
                <a:schemeClr val="bg2">
                  <a:lumMod val="25000"/>
                </a:schemeClr>
              </a:buClr>
              <a:buFont typeface="Arial" panose="020B0604020202020204" pitchFamily="34" charset="0"/>
              <a:buChar char="•"/>
            </a:pPr>
            <a:r>
              <a:rPr lang="en-US" sz="2400" dirty="0">
                <a:solidFill>
                  <a:schemeClr val="tx2">
                    <a:lumMod val="75000"/>
                  </a:schemeClr>
                </a:solidFill>
                <a:latin typeface="Arial" panose="020B0604020202020204" pitchFamily="34" charset="0"/>
                <a:cs typeface="Arial" panose="020B0604020202020204" pitchFamily="34" charset="0"/>
              </a:rPr>
              <a:t>Policy development </a:t>
            </a:r>
          </a:p>
          <a:p>
            <a:pPr marL="800100" lvl="1" indent="-342900">
              <a:lnSpc>
                <a:spcPct val="150000"/>
              </a:lnSpc>
              <a:buClr>
                <a:schemeClr val="bg2">
                  <a:lumMod val="25000"/>
                </a:schemeClr>
              </a:buClr>
              <a:buFont typeface="Arial" panose="020B0604020202020204" pitchFamily="34" charset="0"/>
              <a:buChar char="•"/>
            </a:pPr>
            <a:r>
              <a:rPr lang="en-US" sz="2400" dirty="0">
                <a:solidFill>
                  <a:schemeClr val="tx2">
                    <a:lumMod val="75000"/>
                  </a:schemeClr>
                </a:solidFill>
                <a:latin typeface="Arial" panose="020B0604020202020204" pitchFamily="34" charset="0"/>
                <a:cs typeface="Arial" panose="020B0604020202020204" pitchFamily="34" charset="0"/>
              </a:rPr>
              <a:t>Best practices</a:t>
            </a:r>
          </a:p>
          <a:p>
            <a:pPr marL="800100" lvl="1" indent="-342900">
              <a:lnSpc>
                <a:spcPct val="150000"/>
              </a:lnSpc>
              <a:buClr>
                <a:schemeClr val="bg2">
                  <a:lumMod val="25000"/>
                </a:schemeClr>
              </a:buClr>
              <a:buFont typeface="Arial" panose="020B0604020202020204" pitchFamily="34" charset="0"/>
              <a:buChar char="•"/>
            </a:pPr>
            <a:r>
              <a:rPr lang="en-US" sz="2400" dirty="0">
                <a:solidFill>
                  <a:schemeClr val="tx2">
                    <a:lumMod val="75000"/>
                  </a:schemeClr>
                </a:solidFill>
                <a:latin typeface="Arial" panose="020B0604020202020204" pitchFamily="34" charset="0"/>
                <a:cs typeface="Arial" panose="020B0604020202020204" pitchFamily="34" charset="0"/>
              </a:rPr>
              <a:t>Improving compliance</a:t>
            </a:r>
          </a:p>
          <a:p>
            <a:pPr marL="800100" lvl="1" indent="-342900">
              <a:lnSpc>
                <a:spcPct val="150000"/>
              </a:lnSpc>
              <a:buClr>
                <a:schemeClr val="bg2">
                  <a:lumMod val="25000"/>
                </a:schemeClr>
              </a:buClr>
              <a:buFont typeface="Arial" panose="020B0604020202020204" pitchFamily="34" charset="0"/>
              <a:buChar char="•"/>
            </a:pPr>
            <a:r>
              <a:rPr lang="en-US" sz="2400" dirty="0">
                <a:solidFill>
                  <a:schemeClr val="tx2">
                    <a:lumMod val="75000"/>
                  </a:schemeClr>
                </a:solidFill>
                <a:latin typeface="Arial" panose="020B0604020202020204" pitchFamily="34" charset="0"/>
                <a:cs typeface="Arial" panose="020B0604020202020204" pitchFamily="34" charset="0"/>
              </a:rPr>
              <a:t>Funders &amp; licensing requirements </a:t>
            </a:r>
          </a:p>
        </p:txBody>
      </p:sp>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941368" y="2196486"/>
            <a:ext cx="2636042" cy="2548176"/>
          </a:xfrm>
          <a:prstGeom prst="rect">
            <a:avLst/>
          </a:prstGeom>
        </p:spPr>
      </p:pic>
    </p:spTree>
    <p:extLst>
      <p:ext uri="{BB962C8B-B14F-4D97-AF65-F5344CB8AC3E}">
        <p14:creationId xmlns:p14="http://schemas.microsoft.com/office/powerpoint/2010/main" val="870184044"/>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3629" y="469640"/>
            <a:ext cx="9875520" cy="1356360"/>
          </a:xfrm>
        </p:spPr>
        <p:txBody>
          <a:bodyPr>
            <a:normAutofit/>
          </a:bodyPr>
          <a:lstStyle/>
          <a:p>
            <a:pPr algn="ctr"/>
            <a:r>
              <a:rPr lang="en-US" dirty="0">
                <a:solidFill>
                  <a:srgbClr val="93AC57"/>
                </a:solidFill>
              </a:rPr>
              <a:t>Advocacy</a:t>
            </a:r>
            <a:r>
              <a:rPr lang="en-US" b="1" dirty="0">
                <a:solidFill>
                  <a:srgbClr val="93AC57"/>
                </a:solidFill>
                <a:latin typeface="Arial Black" panose="020B0A04020102020204" pitchFamily="34" charset="0"/>
              </a:rPr>
              <a:t> </a:t>
            </a:r>
          </a:p>
        </p:txBody>
      </p:sp>
      <p:sp>
        <p:nvSpPr>
          <p:cNvPr id="7" name="Content Placeholder 2"/>
          <p:cNvSpPr txBox="1">
            <a:spLocks/>
          </p:cNvSpPr>
          <p:nvPr/>
        </p:nvSpPr>
        <p:spPr>
          <a:xfrm>
            <a:off x="409901" y="1656299"/>
            <a:ext cx="11463231" cy="2789092"/>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a:lstStyle>
          <a:p>
            <a:pPr marL="45720" indent="0">
              <a:buNone/>
            </a:pPr>
            <a:endParaRPr lang="en-US" sz="2400" dirty="0">
              <a:solidFill>
                <a:srgbClr val="00589A"/>
              </a:solidFill>
              <a:latin typeface="Arial" panose="020B0604020202020204" pitchFamily="34" charset="0"/>
              <a:cs typeface="Arial" panose="020B0604020202020204" pitchFamily="34" charset="0"/>
            </a:endParaRPr>
          </a:p>
        </p:txBody>
      </p:sp>
      <p:sp>
        <p:nvSpPr>
          <p:cNvPr id="4" name="Rectangle 3"/>
          <p:cNvSpPr/>
          <p:nvPr/>
        </p:nvSpPr>
        <p:spPr>
          <a:xfrm>
            <a:off x="4396277" y="1888630"/>
            <a:ext cx="7052384" cy="3427605"/>
          </a:xfrm>
          <a:prstGeom prst="rect">
            <a:avLst/>
          </a:prstGeom>
        </p:spPr>
        <p:txBody>
          <a:bodyPr wrap="square">
            <a:spAutoFit/>
          </a:bodyPr>
          <a:lstStyle/>
          <a:p>
            <a:pPr marL="228600" lvl="0" indent="-182880" defTabSz="914400">
              <a:lnSpc>
                <a:spcPct val="90000"/>
              </a:lnSpc>
              <a:spcBef>
                <a:spcPts val="1400"/>
              </a:spcBef>
              <a:buClr>
                <a:schemeClr val="bg2">
                  <a:lumMod val="25000"/>
                </a:schemeClr>
              </a:buClr>
              <a:buSzPct val="80000"/>
              <a:buFont typeface="Corbel" pitchFamily="34" charset="0"/>
              <a:buChar char="•"/>
            </a:pPr>
            <a:r>
              <a:rPr lang="en-US" sz="2200" dirty="0">
                <a:solidFill>
                  <a:schemeClr val="tx2">
                    <a:lumMod val="75000"/>
                  </a:schemeClr>
                </a:solidFill>
                <a:latin typeface="Arial" panose="020B0604020202020204" pitchFamily="34" charset="0"/>
                <a:cs typeface="Arial" panose="020B0604020202020204" pitchFamily="34" charset="0"/>
              </a:rPr>
              <a:t>We intervene for the individuals and families we serve on more than just a micro level.  </a:t>
            </a:r>
          </a:p>
          <a:p>
            <a:pPr marL="228600" lvl="0" indent="-182880" defTabSz="914400">
              <a:lnSpc>
                <a:spcPct val="90000"/>
              </a:lnSpc>
              <a:spcBef>
                <a:spcPts val="1400"/>
              </a:spcBef>
              <a:buClr>
                <a:schemeClr val="bg2">
                  <a:lumMod val="25000"/>
                </a:schemeClr>
              </a:buClr>
              <a:buSzPct val="80000"/>
              <a:buFont typeface="Corbel" pitchFamily="34" charset="0"/>
              <a:buChar char="•"/>
            </a:pPr>
            <a:r>
              <a:rPr lang="en-US" sz="2200" dirty="0">
                <a:solidFill>
                  <a:schemeClr val="tx2">
                    <a:lumMod val="75000"/>
                  </a:schemeClr>
                </a:solidFill>
                <a:latin typeface="Arial" panose="020B0604020202020204" pitchFamily="34" charset="0"/>
                <a:cs typeface="Arial" panose="020B0604020202020204" pitchFamily="34" charset="0"/>
              </a:rPr>
              <a:t>As an agency, we also are a leader in the community and lend our voice for macro level change. </a:t>
            </a:r>
          </a:p>
          <a:p>
            <a:pPr marL="228600" lvl="0" indent="-182880" defTabSz="914400">
              <a:lnSpc>
                <a:spcPct val="90000"/>
              </a:lnSpc>
              <a:spcBef>
                <a:spcPts val="1400"/>
              </a:spcBef>
              <a:buClr>
                <a:schemeClr val="bg2">
                  <a:lumMod val="25000"/>
                </a:schemeClr>
              </a:buClr>
              <a:buSzPct val="80000"/>
              <a:buFont typeface="Corbel" pitchFamily="34" charset="0"/>
              <a:buChar char="•"/>
            </a:pPr>
            <a:r>
              <a:rPr lang="en-US" sz="2200" dirty="0">
                <a:solidFill>
                  <a:schemeClr val="tx2">
                    <a:lumMod val="75000"/>
                  </a:schemeClr>
                </a:solidFill>
                <a:latin typeface="Arial" panose="020B0604020202020204" pitchFamily="34" charset="0"/>
                <a:cs typeface="Arial" panose="020B0604020202020204" pitchFamily="34" charset="0"/>
              </a:rPr>
              <a:t>Advocate for policy change</a:t>
            </a:r>
          </a:p>
          <a:p>
            <a:pPr marL="228600" lvl="0" indent="-182880" defTabSz="914400">
              <a:lnSpc>
                <a:spcPct val="90000"/>
              </a:lnSpc>
              <a:spcBef>
                <a:spcPts val="1400"/>
              </a:spcBef>
              <a:buClr>
                <a:schemeClr val="bg2">
                  <a:lumMod val="25000"/>
                </a:schemeClr>
              </a:buClr>
              <a:buSzPct val="80000"/>
              <a:buFont typeface="Corbel" pitchFamily="34" charset="0"/>
              <a:buChar char="•"/>
            </a:pPr>
            <a:r>
              <a:rPr lang="en-US" sz="2200" dirty="0">
                <a:solidFill>
                  <a:schemeClr val="tx2">
                    <a:lumMod val="75000"/>
                  </a:schemeClr>
                </a:solidFill>
                <a:latin typeface="Arial" panose="020B0604020202020204" pitchFamily="34" charset="0"/>
                <a:cs typeface="Arial" panose="020B0604020202020204" pitchFamily="34" charset="0"/>
              </a:rPr>
              <a:t>Legislation</a:t>
            </a:r>
          </a:p>
          <a:p>
            <a:pPr marL="228600" lvl="0" indent="-182880" defTabSz="914400">
              <a:lnSpc>
                <a:spcPct val="90000"/>
              </a:lnSpc>
              <a:spcBef>
                <a:spcPts val="1400"/>
              </a:spcBef>
              <a:buClr>
                <a:schemeClr val="bg2">
                  <a:lumMod val="25000"/>
                </a:schemeClr>
              </a:buClr>
              <a:buSzPct val="80000"/>
              <a:buFont typeface="Corbel" pitchFamily="34" charset="0"/>
              <a:buChar char="•"/>
            </a:pPr>
            <a:r>
              <a:rPr lang="en-US" sz="2200" dirty="0">
                <a:solidFill>
                  <a:schemeClr val="tx2">
                    <a:lumMod val="75000"/>
                  </a:schemeClr>
                </a:solidFill>
                <a:latin typeface="Arial" panose="020B0604020202020204" pitchFamily="34" charset="0"/>
                <a:cs typeface="Arial" panose="020B0604020202020204" pitchFamily="34" charset="0"/>
              </a:rPr>
              <a:t>Educating legislators</a:t>
            </a:r>
          </a:p>
          <a:p>
            <a:pPr marL="228600" lvl="0" indent="-182880" defTabSz="914400">
              <a:lnSpc>
                <a:spcPct val="90000"/>
              </a:lnSpc>
              <a:spcBef>
                <a:spcPts val="1400"/>
              </a:spcBef>
              <a:buClr>
                <a:schemeClr val="bg2">
                  <a:lumMod val="25000"/>
                </a:schemeClr>
              </a:buClr>
              <a:buSzPct val="80000"/>
              <a:buFont typeface="Corbel" pitchFamily="34" charset="0"/>
              <a:buChar char="•"/>
            </a:pPr>
            <a:r>
              <a:rPr lang="en-US" sz="2200" dirty="0">
                <a:solidFill>
                  <a:schemeClr val="tx2">
                    <a:lumMod val="75000"/>
                  </a:schemeClr>
                </a:solidFill>
                <a:latin typeface="Arial" panose="020B0604020202020204" pitchFamily="34" charset="0"/>
                <a:cs typeface="Arial" panose="020B0604020202020204" pitchFamily="34" charset="0"/>
              </a:rPr>
              <a:t>Coalitions</a:t>
            </a:r>
          </a:p>
        </p:txBody>
      </p:sp>
      <p:pic>
        <p:nvPicPr>
          <p:cNvPr id="6" name="Picture 5"/>
          <p:cNvPicPr>
            <a:picLocks noChangeAspect="1"/>
          </p:cNvPicPr>
          <p:nvPr/>
        </p:nvPicPr>
        <p:blipFill>
          <a:blip r:embed="rId3"/>
          <a:stretch>
            <a:fillRect/>
          </a:stretch>
        </p:blipFill>
        <p:spPr>
          <a:xfrm>
            <a:off x="878660" y="2317703"/>
            <a:ext cx="2737341" cy="2127688"/>
          </a:xfrm>
          <a:prstGeom prst="rect">
            <a:avLst/>
          </a:prstGeom>
        </p:spPr>
      </p:pic>
    </p:spTree>
    <p:extLst>
      <p:ext uri="{BB962C8B-B14F-4D97-AF65-F5344CB8AC3E}">
        <p14:creationId xmlns:p14="http://schemas.microsoft.com/office/powerpoint/2010/main" val="570759635"/>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ACC63D00-1EE0-4159-BF5A-6FF02000B7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13179</TotalTime>
  <Words>539</Words>
  <Application>Microsoft Office PowerPoint</Application>
  <PresentationFormat>Widescreen</PresentationFormat>
  <Paragraphs>82</Paragraphs>
  <Slides>15</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Arial Black</vt:lpstr>
      <vt:lpstr>Arial Bold</vt:lpstr>
      <vt:lpstr>Calibri</vt:lpstr>
      <vt:lpstr>Corbel</vt:lpstr>
      <vt:lpstr>Helvetica</vt:lpstr>
      <vt:lpstr>Basis</vt:lpstr>
      <vt:lpstr> When life becomes challenging, finding help shouldn’t be.  </vt:lpstr>
      <vt:lpstr>Who we are</vt:lpstr>
      <vt:lpstr>Locations</vt:lpstr>
      <vt:lpstr>Our Mission and Vision</vt:lpstr>
      <vt:lpstr>Our Company Culture</vt:lpstr>
      <vt:lpstr>Service Areas</vt:lpstr>
      <vt:lpstr>Core Values</vt:lpstr>
      <vt:lpstr>Continuous Quality Improvement</vt:lpstr>
      <vt:lpstr>Advocacy </vt:lpstr>
      <vt:lpstr>TITLE</vt:lpstr>
      <vt:lpstr>TITLE</vt:lpstr>
      <vt:lpstr>TITLE</vt:lpstr>
      <vt:lpstr>TITLE</vt:lpstr>
      <vt:lpstr>TITLE</vt:lpstr>
      <vt:lpstr>Experienced Care </vt:lpstr>
    </vt:vector>
  </TitlesOfParts>
  <Company>Center for Family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Christopher Ward</dc:creator>
  <cp:lastModifiedBy>Lauren Divinagracia</cp:lastModifiedBy>
  <cp:revision>422</cp:revision>
  <cp:lastPrinted>2018-10-24T20:51:31Z</cp:lastPrinted>
  <dcterms:created xsi:type="dcterms:W3CDTF">2016-11-03T15:10:42Z</dcterms:created>
  <dcterms:modified xsi:type="dcterms:W3CDTF">2023-01-24T16:53:02Z</dcterms:modified>
</cp:coreProperties>
</file>